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10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--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  <p:sldMasterId id="2147483651" r:id="rId2"/>
    <p:sldMasterId id="2147483653" r:id="rId3"/>
    <p:sldMasterId id="2147483655" r:id="rId4"/>
    <p:sldMasterId id="2147483657" r:id="rId5"/>
    <p:sldMasterId id="2147483659" r:id="rId6"/>
    <p:sldMasterId id="2147483661" r:id="rId7"/>
    <p:sldMasterId id="2147483663" r:id="rId8"/>
    <p:sldMasterId id="2147483665" r:id="rId9"/>
    <p:sldMasterId id="2147483667" r:id="rId10"/>
  </p:sldMasterIdLst>
  <p:sldIdLst>
    <p:sldId id="256" r:id="rId11"/>
    <p:sldId id="260" r:id="rId12"/>
    <p:sldId id="263" r:id="rId13"/>
    <p:sldId id="266" r:id="rId14"/>
    <p:sldId id="269" r:id="rId15"/>
    <p:sldId id="272" r:id="rId16"/>
    <p:sldId id="275" r:id="rId17"/>
    <p:sldId id="278" r:id="rId18"/>
    <p:sldId id="281" r:id="rId19"/>
    <p:sldId id="284" r:id="rId20"/>
  </p:sldIdLst>
  <p:sldSz cx="7556500" cy="10680700"/>
  <p:notesSz cx="7556500" cy="10680700"/>
  <p:custDataLst>
    <p:tags r:id="rId21"/>
  </p:custDataLst>
  <p:defaultTextStyle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2482" y="-91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Master" Target="slideMasters/slideMaster10.xml" /><Relationship Id="rId11" Type="http://schemas.openxmlformats.org/officeDocument/2006/relationships/slide" Target="slides/slide1.xml" /><Relationship Id="rId12" Type="http://schemas.openxmlformats.org/officeDocument/2006/relationships/slide" Target="slides/slide2.xml" /><Relationship Id="rId13" Type="http://schemas.openxmlformats.org/officeDocument/2006/relationships/slide" Target="slides/slide3.xml" /><Relationship Id="rId14" Type="http://schemas.openxmlformats.org/officeDocument/2006/relationships/slide" Target="slides/slide4.xml" /><Relationship Id="rId15" Type="http://schemas.openxmlformats.org/officeDocument/2006/relationships/slide" Target="slides/slide5.xml" /><Relationship Id="rId16" Type="http://schemas.openxmlformats.org/officeDocument/2006/relationships/slide" Target="slides/slide6.xml" /><Relationship Id="rId17" Type="http://schemas.openxmlformats.org/officeDocument/2006/relationships/slide" Target="slides/slide7.xml" /><Relationship Id="rId18" Type="http://schemas.openxmlformats.org/officeDocument/2006/relationships/slide" Target="slides/slide8.xml" /><Relationship Id="rId19" Type="http://schemas.openxmlformats.org/officeDocument/2006/relationships/slide" Target="slides/slide9.xml" /><Relationship Id="rId2" Type="http://schemas.openxmlformats.org/officeDocument/2006/relationships/slideMaster" Target="slideMasters/slideMaster2.xml" /><Relationship Id="rId20" Type="http://schemas.openxmlformats.org/officeDocument/2006/relationships/slide" Target="slides/slide10.xml" /><Relationship Id="rId21" Type="http://schemas.openxmlformats.org/officeDocument/2006/relationships/tags" Target="tags/tag1.xml" /><Relationship Id="rId22" Type="http://schemas.openxmlformats.org/officeDocument/2006/relationships/presProps" Target="presProps.xml" /><Relationship Id="rId23" Type="http://schemas.openxmlformats.org/officeDocument/2006/relationships/viewProps" Target="viewProps.xml" /><Relationship Id="rId24" Type="http://schemas.openxmlformats.org/officeDocument/2006/relationships/theme" Target="theme/theme1.xml" /><Relationship Id="rId25" Type="http://schemas.openxmlformats.org/officeDocument/2006/relationships/tableStyles" Target="tableStyles.xml" /><Relationship Id="rId3" Type="http://schemas.openxmlformats.org/officeDocument/2006/relationships/slideMaster" Target="slideMasters/slideMaster3.xml" /><Relationship Id="rId4" Type="http://schemas.openxmlformats.org/officeDocument/2006/relationships/slideMaster" Target="slideMasters/slideMaster4.xml" /><Relationship Id="rId5" Type="http://schemas.openxmlformats.org/officeDocument/2006/relationships/slideMaster" Target="slideMasters/slideMaster5.xml" /><Relationship Id="rId6" Type="http://schemas.openxmlformats.org/officeDocument/2006/relationships/slideMaster" Target="slideMasters/slideMaster6.xml" /><Relationship Id="rId7" Type="http://schemas.openxmlformats.org/officeDocument/2006/relationships/slideMaster" Target="slideMasters/slideMaster7.xml" /><Relationship Id="rId8" Type="http://schemas.openxmlformats.org/officeDocument/2006/relationships/slideMaster" Target="slideMasters/slideMaster8.xml" /><Relationship Id="rId9" Type="http://schemas.openxmlformats.org/officeDocument/2006/relationships/slideMaster" Target="slideMasters/slideMaster9.xml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0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7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8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9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_rels/slideMaster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 /><Relationship Id="rId2" Type="http://schemas.openxmlformats.org/officeDocument/2006/relationships/theme" Target="../theme/theme10.xml" /></Relationships>
</file>

<file path=ppt/slideMasters/_rels/slideMaster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theme" Target="../theme/theme2.xml" /></Relationships>
</file>

<file path=ppt/slideMasters/_rels/slideMaster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theme" Target="../theme/theme3.xml" /></Relationships>
</file>

<file path=ppt/slideMasters/_rels/slideMaster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theme" Target="../theme/theme4.xml" /></Relationships>
</file>

<file path=ppt/slideMasters/_rels/slideMaster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theme" Target="../theme/theme5.xml" /></Relationships>
</file>

<file path=ppt/slideMasters/_rels/slideMaster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theme" Target="../theme/theme6.xml" /></Relationships>
</file>

<file path=ppt/slideMasters/_rels/slideMaster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theme" Target="../theme/theme7.xml" /></Relationships>
</file>

<file path=ppt/slideMasters/_rels/slideMaster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 /><Relationship Id="rId2" Type="http://schemas.openxmlformats.org/officeDocument/2006/relationships/theme" Target="../theme/theme8.xml" /></Relationships>
</file>

<file path=ppt/slideMasters/_rels/slideMaster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 /><Relationship Id="rId2" Type="http://schemas.openxmlformats.org/officeDocument/2006/relationships/theme" Target="../theme/theme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ransition/>
  <p:timing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</p:sldLayoutIdLst>
  <p:transition/>
  <p:timing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transition/>
  <p:timing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p:transition/>
  <p:timing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ransition/>
  <p:timing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</p:sldLayoutIdLst>
  <p:transition/>
  <p:timing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</p:sldLayoutIdLst>
  <p:transition/>
  <p:timing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transition/>
  <p:timing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ransition/>
  <p:timing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transition/>
  <p:timing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jpeg" /><Relationship Id="rId3" Type="http://schemas.openxmlformats.org/officeDocument/2006/relationships/image" Target="../media/image2.jpeg" /><Relationship Id="rId4" Type="http://schemas.openxmlformats.org/officeDocument/2006/relationships/image" Target="../media/image3.jpe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 /><Relationship Id="rId2" Type="http://schemas.openxmlformats.org/officeDocument/2006/relationships/image" Target="../media/image1.jpeg" /><Relationship Id="rId3" Type="http://schemas.openxmlformats.org/officeDocument/2006/relationships/image" Target="../media/image12.jpeg" /><Relationship Id="rId4" Type="http://schemas.openxmlformats.org/officeDocument/2006/relationships/image" Target="../media/image3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jpeg" /><Relationship Id="rId3" Type="http://schemas.openxmlformats.org/officeDocument/2006/relationships/image" Target="../media/image4.jpeg" /><Relationship Id="rId4" Type="http://schemas.openxmlformats.org/officeDocument/2006/relationships/image" Target="../media/image3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1.jpeg" /><Relationship Id="rId3" Type="http://schemas.openxmlformats.org/officeDocument/2006/relationships/image" Target="../media/image5.jpeg" /><Relationship Id="rId4" Type="http://schemas.openxmlformats.org/officeDocument/2006/relationships/image" Target="../media/image3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1.jpeg" /><Relationship Id="rId3" Type="http://schemas.openxmlformats.org/officeDocument/2006/relationships/image" Target="../media/image6.jpeg" /><Relationship Id="rId4" Type="http://schemas.openxmlformats.org/officeDocument/2006/relationships/image" Target="../media/image3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image" Target="../media/image1.jpeg" /><Relationship Id="rId3" Type="http://schemas.openxmlformats.org/officeDocument/2006/relationships/image" Target="../media/image7.jpeg" /><Relationship Id="rId4" Type="http://schemas.openxmlformats.org/officeDocument/2006/relationships/image" Target="../media/image3.jpe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image" Target="../media/image1.jpeg" /><Relationship Id="rId3" Type="http://schemas.openxmlformats.org/officeDocument/2006/relationships/image" Target="../media/image8.jpeg" /><Relationship Id="rId4" Type="http://schemas.openxmlformats.org/officeDocument/2006/relationships/image" Target="../media/image3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.jpeg" /><Relationship Id="rId3" Type="http://schemas.openxmlformats.org/officeDocument/2006/relationships/image" Target="../media/image9.jpeg" /><Relationship Id="rId4" Type="http://schemas.openxmlformats.org/officeDocument/2006/relationships/image" Target="../media/image3.jpe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 /><Relationship Id="rId2" Type="http://schemas.openxmlformats.org/officeDocument/2006/relationships/image" Target="../media/image1.jpeg" /><Relationship Id="rId3" Type="http://schemas.openxmlformats.org/officeDocument/2006/relationships/image" Target="../media/image10.jpeg" /><Relationship Id="rId4" Type="http://schemas.openxmlformats.org/officeDocument/2006/relationships/image" Target="../media/image3.jpe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 /><Relationship Id="rId2" Type="http://schemas.openxmlformats.org/officeDocument/2006/relationships/image" Target="../media/image1.jpeg" /><Relationship Id="rId3" Type="http://schemas.openxmlformats.org/officeDocument/2006/relationships/image" Target="../media/image11.jpeg" /><Relationship Id="rId4" Type="http://schemas.openxmlformats.org/officeDocument/2006/relationships/image" Target="../media/image3.jpe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5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64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63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62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61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60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59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58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57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56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55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54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52" name="object 1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" name="object 2"/>
          <p:cNvSpPr/>
          <p:nvPr/>
        </p:nvSpPr>
        <p:spPr>
          <a:xfrm>
            <a:off x="304800" y="293116"/>
            <a:ext cx="6952488" cy="10084002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3934714" y="10122699"/>
            <a:ext cx="105790" cy="52501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541019" y="527805"/>
            <a:ext cx="1354671" cy="5673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University of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Diyala</a:t>
            </a:r>
          </a:p>
          <a:p>
            <a:pPr marL="0" marR="0">
              <a:lnSpc>
                <a:spcPts val="1311"/>
              </a:lnSpc>
              <a:spcBef>
                <a:spcPts val="94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Engineering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College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956936" y="527805"/>
            <a:ext cx="1199208" cy="3951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Electrical Circuits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41019" y="1186170"/>
            <a:ext cx="7147540" cy="18432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ED008D"/>
                </a:solidFill>
                <a:latin typeface="Times New Roman"/>
                <a:cs typeface="Times New Roman"/>
              </a:rPr>
              <a:t>Example 3: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Assuming that</a:t>
            </a:r>
            <a:r>
              <a:rPr sz="1400" spc="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spc="27">
                <a:solidFill>
                  <a:srgbClr val="000000"/>
                </a:solidFill>
                <a:latin typeface="ABBTIO+Cambria Math"/>
                <a:cs typeface="ABBTIO+Cambria Math"/>
              </a:rPr>
              <a:t>ꢀ(푂)</a:t>
            </a:r>
            <a:r>
              <a:rPr sz="1400" spc="43">
                <a:solidFill>
                  <a:srgbClr val="000000"/>
                </a:solidFill>
                <a:latin typeface="ABBTIO+Cambria Math"/>
                <a:cs typeface="ABBTIO+Cambria Math"/>
              </a:rPr>
              <a:t> </a:t>
            </a:r>
            <a:r>
              <a:rPr sz="1400">
                <a:solidFill>
                  <a:srgbClr val="000000"/>
                </a:solidFill>
                <a:latin typeface="ABBTIO+Cambria Math"/>
                <a:cs typeface="ABBTIO+Cambria Math"/>
              </a:rPr>
              <a:t>=</a:t>
            </a:r>
            <a:r>
              <a:rPr sz="1400" spc="86">
                <a:solidFill>
                  <a:srgbClr val="000000"/>
                </a:solidFill>
                <a:latin typeface="ABBTIO+Cambria Math"/>
                <a:cs typeface="ABBTIO+Cambria Math"/>
              </a:rPr>
              <a:t> </a:t>
            </a:r>
            <a:r>
              <a:rPr sz="1400">
                <a:solidFill>
                  <a:srgbClr val="000000"/>
                </a:solidFill>
                <a:latin typeface="ABBTIO+Cambria Math"/>
                <a:cs typeface="ABBTIO+Cambria Math"/>
              </a:rPr>
              <a:t>10퐴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, calculate </a:t>
            </a:r>
            <a:r>
              <a:rPr sz="1400" spc="25">
                <a:solidFill>
                  <a:srgbClr val="000000"/>
                </a:solidFill>
                <a:latin typeface="ABBTIO+Cambria Math"/>
                <a:cs typeface="ABBTIO+Cambria Math"/>
              </a:rPr>
              <a:t>ꢀ(푡)</a:t>
            </a:r>
            <a:r>
              <a:rPr sz="1400">
                <a:solidFill>
                  <a:srgbClr val="000000"/>
                </a:solidFill>
                <a:latin typeface="ABBTIO+Cambria Math"/>
                <a:cs typeface="ABBTIO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 </a:t>
            </a:r>
            <a:r>
              <a:rPr sz="1400">
                <a:solidFill>
                  <a:srgbClr val="000000"/>
                </a:solidFill>
                <a:latin typeface="ABBTIO+Cambria Math"/>
                <a:cs typeface="ABBTIO+Cambria Math"/>
              </a:rPr>
              <a:t>ꢀ</a:t>
            </a:r>
            <a:r>
              <a:rPr sz="1500" spc="93" baseline="-20571">
                <a:solidFill>
                  <a:srgbClr val="000000"/>
                </a:solidFill>
                <a:latin typeface="ABBTIO+Cambria Math"/>
                <a:cs typeface="ABBTIO+Cambria Math"/>
              </a:rPr>
              <a:t>푥</a:t>
            </a:r>
            <a:r>
              <a:rPr sz="1400" spc="15">
                <a:solidFill>
                  <a:srgbClr val="000000"/>
                </a:solidFill>
                <a:latin typeface="ABBTIO+Cambria Math"/>
                <a:cs typeface="ABBTIO+Cambria Math"/>
              </a:rPr>
              <a:t>(푡)</a:t>
            </a:r>
            <a:r>
              <a:rPr sz="1400" spc="21">
                <a:solidFill>
                  <a:srgbClr val="000000"/>
                </a:solidFill>
                <a:latin typeface="ABBTIO+Cambria Math"/>
                <a:cs typeface="ABBTIO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 the circuit of </a:t>
            </a: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Fig.1.</a:t>
            </a:r>
          </a:p>
          <a:p>
            <a:pPr marL="0" marR="0">
              <a:lnSpc>
                <a:spcPts val="1554"/>
              </a:lnSpc>
              <a:spcBef>
                <a:spcPts val="27"/>
              </a:spcBef>
              <a:spcAft>
                <a:spcPct val="0"/>
              </a:spcAft>
            </a:pPr>
            <a:r>
              <a:rPr sz="1400" b="1">
                <a:solidFill>
                  <a:srgbClr val="ED008D"/>
                </a:solidFill>
                <a:latin typeface="Times New Roman"/>
                <a:cs typeface="Times New Roman"/>
              </a:rPr>
              <a:t>Solution:</a:t>
            </a:r>
          </a:p>
          <a:p>
            <a:pPr marL="0" marR="0">
              <a:lnSpc>
                <a:spcPts val="1554"/>
              </a:lnSpc>
              <a:spcBef>
                <a:spcPts val="29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There</a:t>
            </a:r>
            <a:r>
              <a:rPr sz="1400" spc="28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are</a:t>
            </a:r>
            <a:r>
              <a:rPr sz="1400" spc="2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two</a:t>
            </a:r>
            <a:r>
              <a:rPr sz="1400" spc="29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ways</a:t>
            </a:r>
            <a:r>
              <a:rPr sz="1400" spc="29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we</a:t>
            </a:r>
            <a:r>
              <a:rPr sz="1400" spc="29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can</a:t>
            </a:r>
            <a:r>
              <a:rPr sz="1400" spc="29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solve</a:t>
            </a:r>
            <a:r>
              <a:rPr sz="1400" spc="27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this</a:t>
            </a:r>
            <a:r>
              <a:rPr sz="1400" spc="29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problem.</a:t>
            </a:r>
            <a:r>
              <a:rPr sz="1400" spc="28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One</a:t>
            </a:r>
          </a:p>
          <a:p>
            <a:pPr marL="0" marR="0">
              <a:lnSpc>
                <a:spcPts val="1554"/>
              </a:lnSpc>
              <a:spcBef>
                <a:spcPts val="305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way is</a:t>
            </a:r>
            <a:r>
              <a:rPr sz="1400" spc="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to obtain</a:t>
            </a:r>
            <a:r>
              <a:rPr sz="1400" spc="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equivalent</a:t>
            </a:r>
            <a:r>
              <a:rPr sz="140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resistance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at</a:t>
            </a:r>
            <a:r>
              <a:rPr sz="1400" spc="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inductor</a:t>
            </a:r>
          </a:p>
          <a:p>
            <a:pPr marL="0" marR="0">
              <a:lnSpc>
                <a:spcPts val="1554"/>
              </a:lnSpc>
              <a:spcBef>
                <a:spcPts val="24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terminals</a:t>
            </a:r>
            <a:r>
              <a:rPr sz="1400" spc="22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400" spc="23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then</a:t>
            </a:r>
            <a:r>
              <a:rPr sz="1400" spc="22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use</a:t>
            </a:r>
            <a:r>
              <a:rPr sz="1400" spc="2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Eq.</a:t>
            </a:r>
            <a:r>
              <a:rPr sz="1400" spc="20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(3.8).</a:t>
            </a:r>
            <a:r>
              <a:rPr sz="1400" spc="2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21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other</a:t>
            </a:r>
            <a:r>
              <a:rPr sz="1400" spc="22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way</a:t>
            </a:r>
            <a:r>
              <a:rPr sz="1400" spc="20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00" spc="21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to</a:t>
            </a:r>
          </a:p>
          <a:p>
            <a:pPr marL="0" marR="0">
              <a:lnSpc>
                <a:spcPts val="1554"/>
              </a:lnSpc>
              <a:spcBef>
                <a:spcPts val="29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start</a:t>
            </a:r>
            <a:r>
              <a:rPr sz="1400" spc="37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from</a:t>
            </a:r>
            <a:r>
              <a:rPr sz="1400" spc="3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scratch</a:t>
            </a:r>
            <a:r>
              <a:rPr sz="1400" spc="36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by</a:t>
            </a:r>
            <a:r>
              <a:rPr sz="1400" spc="35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using</a:t>
            </a:r>
            <a:r>
              <a:rPr sz="1400" spc="37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Kirchhoff’s</a:t>
            </a:r>
            <a:r>
              <a:rPr sz="1400" spc="39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voltage</a:t>
            </a:r>
            <a:r>
              <a:rPr sz="1400" spc="37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law.</a:t>
            </a:r>
          </a:p>
          <a:p>
            <a:pPr marL="0" marR="0">
              <a:lnSpc>
                <a:spcPts val="1554"/>
              </a:lnSpc>
              <a:spcBef>
                <a:spcPts val="24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Whichever</a:t>
            </a:r>
            <a:r>
              <a:rPr sz="1400" spc="6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approach</a:t>
            </a:r>
            <a:r>
              <a:rPr sz="1400" spc="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00" spc="6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taken,</a:t>
            </a:r>
            <a:r>
              <a:rPr sz="1400" spc="7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it</a:t>
            </a:r>
            <a:r>
              <a:rPr sz="1400" spc="7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00" spc="8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always</a:t>
            </a:r>
            <a:r>
              <a:rPr sz="140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better</a:t>
            </a:r>
            <a:r>
              <a:rPr sz="1400" spc="6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to</a:t>
            </a:r>
            <a:r>
              <a:rPr sz="1400" spc="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first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41019" y="2801477"/>
            <a:ext cx="2226067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obtain the inductor current.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810758" y="2801477"/>
            <a:ext cx="639364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Fig.1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541019" y="3162665"/>
            <a:ext cx="7456274" cy="11792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METHOD</a:t>
            </a:r>
            <a:r>
              <a:rPr sz="1400" b="1" spc="291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1</a:t>
            </a:r>
            <a:r>
              <a:rPr sz="1400" b="1" spc="308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29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equivalent</a:t>
            </a:r>
            <a:r>
              <a:rPr sz="1400" spc="30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resistance</a:t>
            </a:r>
            <a:r>
              <a:rPr sz="1400" spc="28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00" spc="29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29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same</a:t>
            </a:r>
            <a:r>
              <a:rPr sz="1400" spc="30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as</a:t>
            </a:r>
            <a:r>
              <a:rPr sz="1400" spc="30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3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Thevenin</a:t>
            </a:r>
            <a:r>
              <a:rPr sz="1400" spc="30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resistance</a:t>
            </a:r>
            <a:r>
              <a:rPr sz="1400" spc="3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at</a:t>
            </a:r>
            <a:r>
              <a:rPr sz="1400" spc="3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</a:p>
          <a:p>
            <a:pPr marL="0" marR="0">
              <a:lnSpc>
                <a:spcPts val="1645"/>
              </a:lnSpc>
              <a:spcBef>
                <a:spcPts val="246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inductor</a:t>
            </a:r>
            <a:r>
              <a:rPr sz="1400" spc="3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terminals.</a:t>
            </a:r>
            <a:r>
              <a:rPr sz="1400" spc="3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Because</a:t>
            </a:r>
            <a:r>
              <a:rPr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00" spc="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dependent</a:t>
            </a:r>
            <a:r>
              <a:rPr sz="1400" spc="3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source,</a:t>
            </a:r>
            <a:r>
              <a:rPr sz="1400" spc="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we</a:t>
            </a:r>
            <a:r>
              <a:rPr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insert</a:t>
            </a:r>
            <a:r>
              <a:rPr sz="1400" spc="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400" spc="4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voltage</a:t>
            </a:r>
            <a:r>
              <a:rPr sz="1400" spc="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source</a:t>
            </a:r>
            <a:r>
              <a:rPr sz="1400" spc="4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with</a:t>
            </a:r>
            <a:r>
              <a:rPr sz="1400" spc="10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spc="-77">
                <a:solidFill>
                  <a:srgbClr val="000000"/>
                </a:solidFill>
                <a:latin typeface="ABBTIO+Cambria Math"/>
                <a:cs typeface="ABBTIO+Cambria Math"/>
              </a:rPr>
              <a:t>푣</a:t>
            </a:r>
            <a:r>
              <a:rPr sz="1500" baseline="-20571">
                <a:solidFill>
                  <a:srgbClr val="000000"/>
                </a:solidFill>
                <a:latin typeface="ABBTIO+Cambria Math"/>
                <a:cs typeface="ABBTIO+Cambria Math"/>
              </a:rPr>
              <a:t>표</a:t>
            </a:r>
            <a:r>
              <a:rPr sz="1500" spc="136" baseline="-20571">
                <a:solidFill>
                  <a:srgbClr val="000000"/>
                </a:solidFill>
                <a:latin typeface="ABBTIO+Cambria Math"/>
                <a:cs typeface="ABBTIO+Cambria Math"/>
              </a:rPr>
              <a:t> </a:t>
            </a:r>
            <a:r>
              <a:rPr sz="1400">
                <a:solidFill>
                  <a:srgbClr val="000000"/>
                </a:solidFill>
                <a:latin typeface="ABBTIO+Cambria Math"/>
                <a:cs typeface="ABBTIO+Cambria Math"/>
              </a:rPr>
              <a:t>=</a:t>
            </a:r>
          </a:p>
          <a:p>
            <a:pPr marL="0" marR="0">
              <a:lnSpc>
                <a:spcPts val="1645"/>
              </a:lnSpc>
              <a:spcBef>
                <a:spcPts val="9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ABBTIO+Cambria Math"/>
                <a:cs typeface="ABBTIO+Cambria Math"/>
              </a:rPr>
              <a:t>1푉</a:t>
            </a:r>
            <a:r>
              <a:rPr sz="1400" spc="98">
                <a:solidFill>
                  <a:srgbClr val="000000"/>
                </a:solidFill>
                <a:latin typeface="ABBTIO+Cambria Math"/>
                <a:cs typeface="ABBTIO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at</a:t>
            </a:r>
            <a:r>
              <a:rPr sz="1400" spc="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inductor</a:t>
            </a:r>
            <a:r>
              <a:rPr sz="1400" spc="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terminals</a:t>
            </a:r>
            <a:r>
              <a:rPr sz="1400" spc="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400">
                <a:solidFill>
                  <a:srgbClr val="000000"/>
                </a:solidFill>
                <a:latin typeface="ABBTIO+Cambria Math"/>
                <a:cs typeface="ABBTIO+Cambria Math"/>
              </a:rPr>
              <a:t>‐</a:t>
            </a: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b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,</a:t>
            </a:r>
            <a:r>
              <a:rPr sz="1400" spc="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as</a:t>
            </a:r>
            <a:r>
              <a:rPr sz="1400" spc="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00" spc="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Fig.</a:t>
            </a:r>
            <a:r>
              <a:rPr sz="1400" spc="1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2(a).</a:t>
            </a:r>
            <a:r>
              <a:rPr sz="1400" spc="2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(We</a:t>
            </a:r>
            <a:r>
              <a:rPr sz="1400" spc="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could</a:t>
            </a:r>
            <a:r>
              <a:rPr sz="1400" spc="2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also</a:t>
            </a:r>
            <a:r>
              <a:rPr sz="1400" spc="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insert</a:t>
            </a:r>
            <a:r>
              <a:rPr sz="1400" spc="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spc="23">
                <a:solidFill>
                  <a:srgbClr val="000000"/>
                </a:solidFill>
                <a:latin typeface="Times New Roman"/>
                <a:cs typeface="Times New Roman"/>
              </a:rPr>
              <a:t>1</a:t>
            </a:r>
            <a:r>
              <a:rPr sz="1400">
                <a:solidFill>
                  <a:srgbClr val="000000"/>
                </a:solidFill>
                <a:latin typeface="ABBTIO+Cambria Math"/>
                <a:cs typeface="ABBTIO+Cambria Math"/>
              </a:rPr>
              <a:t>‐퐴</a:t>
            </a:r>
            <a:r>
              <a:rPr sz="1400" spc="86">
                <a:solidFill>
                  <a:srgbClr val="000000"/>
                </a:solidFill>
                <a:latin typeface="ABBTIO+Cambria Math"/>
                <a:cs typeface="ABBTIO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current</a:t>
            </a:r>
            <a:r>
              <a:rPr sz="1400" spc="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source</a:t>
            </a:r>
          </a:p>
          <a:p>
            <a:pPr marL="0" marR="0">
              <a:lnSpc>
                <a:spcPts val="1554"/>
              </a:lnSpc>
              <a:spcBef>
                <a:spcPts val="296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at the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terminals.) Applying KVL to the two loops results in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3028823" y="4221302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ABBTIO+Cambria Math"/>
                <a:cs typeface="ABBTIO+Cambria Math"/>
              </a:rPr>
              <a:t>ꢁ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541019" y="4277223"/>
            <a:ext cx="2828387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ABBTIO+Cambria Math"/>
                <a:cs typeface="ABBTIO+Cambria Math"/>
              </a:rPr>
              <a:t>2(ꢀ</a:t>
            </a:r>
            <a:r>
              <a:rPr sz="1400" spc="588">
                <a:solidFill>
                  <a:srgbClr val="000000"/>
                </a:solidFill>
                <a:latin typeface="ABBTIO+Cambria Math"/>
                <a:cs typeface="ABBTIO+Cambria Math"/>
              </a:rPr>
              <a:t> </a:t>
            </a:r>
            <a:r>
              <a:rPr sz="1400">
                <a:solidFill>
                  <a:srgbClr val="000000"/>
                </a:solidFill>
                <a:latin typeface="ABBTIO+Cambria Math"/>
                <a:cs typeface="ABBTIO+Cambria Math"/>
              </a:rPr>
              <a:t>− ꢀ</a:t>
            </a:r>
            <a:r>
              <a:rPr sz="1400" spc="327">
                <a:solidFill>
                  <a:srgbClr val="000000"/>
                </a:solidFill>
                <a:latin typeface="ABBTIO+Cambria Math"/>
                <a:cs typeface="ABBTIO+Cambria Math"/>
              </a:rPr>
              <a:t> </a:t>
            </a:r>
            <a:r>
              <a:rPr sz="1400">
                <a:solidFill>
                  <a:srgbClr val="000000"/>
                </a:solidFill>
                <a:latin typeface="ABBTIO+Cambria Math"/>
                <a:cs typeface="ABBTIO+Cambria Math"/>
              </a:rPr>
              <a:t>)</a:t>
            </a:r>
            <a:r>
              <a:rPr sz="1400" spc="10">
                <a:solidFill>
                  <a:srgbClr val="000000"/>
                </a:solidFill>
                <a:latin typeface="ABBTIO+Cambria Math"/>
                <a:cs typeface="ABBTIO+Cambria Math"/>
              </a:rPr>
              <a:t> </a:t>
            </a:r>
            <a:r>
              <a:rPr sz="1400">
                <a:solidFill>
                  <a:srgbClr val="000000"/>
                </a:solidFill>
                <a:latin typeface="ABBTIO+Cambria Math"/>
                <a:cs typeface="ABBTIO+Cambria Math"/>
              </a:rPr>
              <a:t>+ 1</a:t>
            </a:r>
            <a:r>
              <a:rPr sz="1400" spc="81">
                <a:solidFill>
                  <a:srgbClr val="000000"/>
                </a:solidFill>
                <a:latin typeface="ABBTIO+Cambria Math"/>
                <a:cs typeface="ABBTIO+Cambria Math"/>
              </a:rPr>
              <a:t> </a:t>
            </a:r>
            <a:r>
              <a:rPr sz="1400">
                <a:solidFill>
                  <a:srgbClr val="000000"/>
                </a:solidFill>
                <a:latin typeface="ABBTIO+Cambria Math"/>
                <a:cs typeface="ABBTIO+Cambria Math"/>
              </a:rPr>
              <a:t>=</a:t>
            </a:r>
            <a:r>
              <a:rPr sz="1400" spc="74">
                <a:solidFill>
                  <a:srgbClr val="000000"/>
                </a:solidFill>
                <a:latin typeface="ABBTIO+Cambria Math"/>
                <a:cs typeface="ABBTIO+Cambria Math"/>
              </a:rPr>
              <a:t> </a:t>
            </a:r>
            <a:r>
              <a:rPr sz="1400">
                <a:solidFill>
                  <a:srgbClr val="000000"/>
                </a:solidFill>
                <a:latin typeface="ABBTIO+Cambria Math"/>
                <a:cs typeface="ABBTIO+Cambria Math"/>
              </a:rPr>
              <a:t>0</a:t>
            </a:r>
            <a:r>
              <a:rPr sz="1400" spc="44">
                <a:solidFill>
                  <a:srgbClr val="000000"/>
                </a:solidFill>
                <a:latin typeface="ABBTIO+Cambria Math"/>
                <a:cs typeface="ABBTIO+Cambria Math"/>
              </a:rPr>
              <a:t> </a:t>
            </a:r>
            <a:r>
              <a:rPr sz="1400">
                <a:solidFill>
                  <a:srgbClr val="000000"/>
                </a:solidFill>
                <a:latin typeface="ABBTIO+Cambria Math"/>
                <a:cs typeface="ABBTIO+Cambria Math"/>
              </a:rPr>
              <a:t>⇒</a:t>
            </a:r>
            <a:r>
              <a:rPr sz="1400" spc="40">
                <a:solidFill>
                  <a:srgbClr val="000000"/>
                </a:solidFill>
                <a:latin typeface="ABBTIO+Cambria Math"/>
                <a:cs typeface="ABBTIO+Cambria Math"/>
              </a:rPr>
              <a:t> </a:t>
            </a:r>
            <a:r>
              <a:rPr sz="1400">
                <a:solidFill>
                  <a:srgbClr val="000000"/>
                </a:solidFill>
                <a:latin typeface="ABBTIO+Cambria Math"/>
                <a:cs typeface="ABBTIO+Cambria Math"/>
              </a:rPr>
              <a:t>ꢀ</a:t>
            </a:r>
            <a:r>
              <a:rPr sz="1400" spc="619">
                <a:solidFill>
                  <a:srgbClr val="000000"/>
                </a:solidFill>
                <a:latin typeface="ABBTIO+Cambria Math"/>
                <a:cs typeface="ABBTIO+Cambria Math"/>
              </a:rPr>
              <a:t> </a:t>
            </a:r>
            <a:r>
              <a:rPr sz="1400">
                <a:solidFill>
                  <a:srgbClr val="000000"/>
                </a:solidFill>
                <a:latin typeface="ABBTIO+Cambria Math"/>
                <a:cs typeface="ABBTIO+Cambria Math"/>
              </a:rPr>
              <a:t>− ꢀ</a:t>
            </a:r>
            <a:r>
              <a:rPr sz="1400" spc="711">
                <a:solidFill>
                  <a:srgbClr val="000000"/>
                </a:solidFill>
                <a:latin typeface="ABBTIO+Cambria Math"/>
                <a:cs typeface="ABBTIO+Cambria Math"/>
              </a:rPr>
              <a:t> </a:t>
            </a:r>
            <a:r>
              <a:rPr sz="1400">
                <a:solidFill>
                  <a:srgbClr val="000000"/>
                </a:solidFill>
                <a:latin typeface="ABBTIO+Cambria Math"/>
                <a:cs typeface="ABBTIO+Cambria Math"/>
              </a:rPr>
              <a:t>=</a:t>
            </a:r>
            <a:r>
              <a:rPr sz="1400" spc="86">
                <a:solidFill>
                  <a:srgbClr val="000000"/>
                </a:solidFill>
                <a:latin typeface="ABBTIO+Cambria Math"/>
                <a:cs typeface="ABBTIO+Cambria Math"/>
              </a:rPr>
              <a:t> </a:t>
            </a:r>
            <a:r>
              <a:rPr sz="1400">
                <a:solidFill>
                  <a:srgbClr val="000000"/>
                </a:solidFill>
                <a:latin typeface="ABBTIO+Cambria Math"/>
                <a:cs typeface="ABBTIO+Cambria Math"/>
              </a:rPr>
              <a:t>−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6815328" y="4339574"/>
            <a:ext cx="475321" cy="871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(1)</a:t>
            </a:r>
          </a:p>
          <a:p>
            <a:pPr marL="0" marR="0">
              <a:lnSpc>
                <a:spcPts val="1554"/>
              </a:lnSpc>
              <a:spcBef>
                <a:spcPts val="1649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(2)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766876" y="4363034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ABBTIO+Cambria Math"/>
                <a:cs typeface="ABBTIO+Cambria Math"/>
              </a:rPr>
              <a:t>ꢁ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1114348" y="4363034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ABBTIO+Cambria Math"/>
                <a:cs typeface="ABBTIO+Cambria Math"/>
              </a:rPr>
              <a:t>ꢂ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2204339" y="4363034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ABBTIO+Cambria Math"/>
                <a:cs typeface="ABBTIO+Cambria Math"/>
              </a:rPr>
              <a:t>ꢁ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2554858" y="4363034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ABBTIO+Cambria Math"/>
                <a:cs typeface="ABBTIO+Cambria Math"/>
              </a:rPr>
              <a:t>ꢂ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3028823" y="4416374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ABBTIO+Cambria Math"/>
                <a:cs typeface="ABBTIO+Cambria Math"/>
              </a:rPr>
              <a:t>ꢂ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2605151" y="4629734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ABBTIO+Cambria Math"/>
                <a:cs typeface="ABBTIO+Cambria Math"/>
              </a:rPr>
              <a:t>5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541019" y="4685655"/>
            <a:ext cx="2634931" cy="4627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ABBTIO+Cambria Math"/>
                <a:cs typeface="ABBTIO+Cambria Math"/>
              </a:rPr>
              <a:t>6ꢀ</a:t>
            </a:r>
            <a:r>
              <a:rPr sz="1400" spc="638">
                <a:solidFill>
                  <a:srgbClr val="000000"/>
                </a:solidFill>
                <a:latin typeface="ABBTIO+Cambria Math"/>
                <a:cs typeface="ABBTIO+Cambria Math"/>
              </a:rPr>
              <a:t> </a:t>
            </a:r>
            <a:r>
              <a:rPr sz="1400">
                <a:solidFill>
                  <a:srgbClr val="000000"/>
                </a:solidFill>
                <a:latin typeface="ABBTIO+Cambria Math"/>
                <a:cs typeface="ABBTIO+Cambria Math"/>
              </a:rPr>
              <a:t>− 2ꢀ</a:t>
            </a:r>
            <a:r>
              <a:rPr sz="1400" spc="598">
                <a:solidFill>
                  <a:srgbClr val="000000"/>
                </a:solidFill>
                <a:latin typeface="ABBTIO+Cambria Math"/>
                <a:cs typeface="ABBTIO+Cambria Math"/>
              </a:rPr>
              <a:t> </a:t>
            </a:r>
            <a:r>
              <a:rPr sz="1400">
                <a:solidFill>
                  <a:srgbClr val="000000"/>
                </a:solidFill>
                <a:latin typeface="ABBTIO+Cambria Math"/>
                <a:cs typeface="ABBTIO+Cambria Math"/>
              </a:rPr>
              <a:t>− 3ꢀ</a:t>
            </a:r>
            <a:r>
              <a:rPr sz="1400" spc="671">
                <a:solidFill>
                  <a:srgbClr val="000000"/>
                </a:solidFill>
                <a:latin typeface="ABBTIO+Cambria Math"/>
                <a:cs typeface="ABBTIO+Cambria Math"/>
              </a:rPr>
              <a:t> </a:t>
            </a:r>
            <a:r>
              <a:rPr sz="1400">
                <a:solidFill>
                  <a:srgbClr val="000000"/>
                </a:solidFill>
                <a:latin typeface="ABBTIO+Cambria Math"/>
                <a:cs typeface="ABBTIO+Cambria Math"/>
              </a:rPr>
              <a:t>=</a:t>
            </a:r>
            <a:r>
              <a:rPr sz="1400" spc="86">
                <a:solidFill>
                  <a:srgbClr val="000000"/>
                </a:solidFill>
                <a:latin typeface="ABBTIO+Cambria Math"/>
                <a:cs typeface="ABBTIO+Cambria Math"/>
              </a:rPr>
              <a:t> </a:t>
            </a:r>
            <a:r>
              <a:rPr sz="1400">
                <a:solidFill>
                  <a:srgbClr val="000000"/>
                </a:solidFill>
                <a:latin typeface="ABBTIO+Cambria Math"/>
                <a:cs typeface="ABBTIO+Cambria Math"/>
              </a:rPr>
              <a:t>0</a:t>
            </a:r>
            <a:r>
              <a:rPr sz="1400" spc="33">
                <a:solidFill>
                  <a:srgbClr val="000000"/>
                </a:solidFill>
                <a:latin typeface="ABBTIO+Cambria Math"/>
                <a:cs typeface="ABBTIO+Cambria Math"/>
              </a:rPr>
              <a:t> </a:t>
            </a:r>
            <a:r>
              <a:rPr sz="1400">
                <a:solidFill>
                  <a:srgbClr val="000000"/>
                </a:solidFill>
                <a:latin typeface="ABBTIO+Cambria Math"/>
                <a:cs typeface="ABBTIO+Cambria Math"/>
              </a:rPr>
              <a:t>⇒</a:t>
            </a:r>
            <a:r>
              <a:rPr sz="1400" spc="43">
                <a:solidFill>
                  <a:srgbClr val="000000"/>
                </a:solidFill>
                <a:latin typeface="ABBTIO+Cambria Math"/>
                <a:cs typeface="ABBTIO+Cambria Math"/>
              </a:rPr>
              <a:t> </a:t>
            </a:r>
            <a:r>
              <a:rPr sz="1400">
                <a:solidFill>
                  <a:srgbClr val="000000"/>
                </a:solidFill>
                <a:latin typeface="ABBTIO+Cambria Math"/>
                <a:cs typeface="ABBTIO+Cambria Math"/>
              </a:rPr>
              <a:t>ꢀ</a:t>
            </a:r>
            <a:r>
              <a:rPr sz="1400" spc="711">
                <a:solidFill>
                  <a:srgbClr val="000000"/>
                </a:solidFill>
                <a:latin typeface="ABBTIO+Cambria Math"/>
                <a:cs typeface="ABBTIO+Cambria Math"/>
              </a:rPr>
              <a:t> </a:t>
            </a:r>
            <a:r>
              <a:rPr sz="1400">
                <a:solidFill>
                  <a:srgbClr val="000000"/>
                </a:solidFill>
                <a:latin typeface="ABBTIO+Cambria Math"/>
                <a:cs typeface="ABBTIO+Cambria Math"/>
              </a:rPr>
              <a:t>=</a:t>
            </a:r>
            <a:r>
              <a:rPr sz="1400" spc="889">
                <a:solidFill>
                  <a:srgbClr val="000000"/>
                </a:solidFill>
                <a:latin typeface="ABBTIO+Cambria Math"/>
                <a:cs typeface="ABBTIO+Cambria Math"/>
              </a:rPr>
              <a:t> </a:t>
            </a:r>
            <a:r>
              <a:rPr sz="1400">
                <a:solidFill>
                  <a:srgbClr val="000000"/>
                </a:solidFill>
                <a:latin typeface="ABBTIO+Cambria Math"/>
                <a:cs typeface="ABBTIO+Cambria Math"/>
              </a:rPr>
              <a:t>ꢀ</a:t>
            </a:r>
          </a:p>
          <a:p>
            <a:pPr marL="2218054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ABBTIO+Cambria Math"/>
                <a:cs typeface="ABBTIO+Cambria Math"/>
              </a:rPr>
              <a:t>ꢁ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696468" y="4771466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ABBTIO+Cambria Math"/>
                <a:cs typeface="ABBTIO+Cambria Math"/>
              </a:rPr>
              <a:t>ꢂ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1140256" y="4771466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ABBTIO+Cambria Math"/>
                <a:cs typeface="ABBTIO+Cambria Math"/>
              </a:rPr>
              <a:t>ꢁ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1583689" y="4771466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ABBTIO+Cambria Math"/>
                <a:cs typeface="ABBTIO+Cambria Math"/>
              </a:rPr>
              <a:t>ꢁ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2292730" y="4771466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ABBTIO+Cambria Math"/>
                <a:cs typeface="ABBTIO+Cambria Math"/>
              </a:rPr>
              <a:t>ꢂ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2605151" y="4824806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ABBTIO+Cambria Math"/>
                <a:cs typeface="ABBTIO+Cambria Math"/>
              </a:rPr>
              <a:t>ꢃ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541019" y="5052806"/>
            <a:ext cx="3080745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Substituting Eq. (2) into Eq. (1) gives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541019" y="5409555"/>
            <a:ext cx="2242474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ABBTIO+Cambria Math"/>
                <a:cs typeface="ABBTIO+Cambria Math"/>
              </a:rPr>
              <a:t>ꢀ</a:t>
            </a:r>
            <a:r>
              <a:rPr sz="1400" spc="688">
                <a:solidFill>
                  <a:srgbClr val="000000"/>
                </a:solidFill>
                <a:latin typeface="ABBTIO+Cambria Math"/>
                <a:cs typeface="ABBTIO+Cambria Math"/>
              </a:rPr>
              <a:t> </a:t>
            </a:r>
            <a:r>
              <a:rPr sz="1400">
                <a:solidFill>
                  <a:srgbClr val="000000"/>
                </a:solidFill>
                <a:latin typeface="ABBTIO+Cambria Math"/>
                <a:cs typeface="ABBTIO+Cambria Math"/>
              </a:rPr>
              <a:t>=</a:t>
            </a:r>
            <a:r>
              <a:rPr sz="1400" spc="75">
                <a:solidFill>
                  <a:srgbClr val="000000"/>
                </a:solidFill>
                <a:latin typeface="ABBTIO+Cambria Math"/>
                <a:cs typeface="ABBTIO+Cambria Math"/>
              </a:rPr>
              <a:t> </a:t>
            </a:r>
            <a:r>
              <a:rPr sz="1400">
                <a:solidFill>
                  <a:srgbClr val="000000"/>
                </a:solidFill>
                <a:latin typeface="ABBTIO+Cambria Math"/>
                <a:cs typeface="ABBTIO+Cambria Math"/>
              </a:rPr>
              <a:t>−3퐴</a:t>
            </a:r>
            <a:r>
              <a:rPr sz="1400" spc="932">
                <a:solidFill>
                  <a:srgbClr val="000000"/>
                </a:solidFill>
                <a:latin typeface="ABBTIO+Cambria Math"/>
                <a:cs typeface="ABBTIO+Cambria Math"/>
              </a:rPr>
              <a:t> </a:t>
            </a:r>
            <a:r>
              <a:rPr sz="1400">
                <a:solidFill>
                  <a:srgbClr val="000000"/>
                </a:solidFill>
                <a:latin typeface="ABBTIO+Cambria Math"/>
                <a:cs typeface="ABBTIO+Cambria Math"/>
              </a:rPr>
              <a:t>ꢀ</a:t>
            </a:r>
            <a:r>
              <a:rPr sz="1400" spc="736">
                <a:solidFill>
                  <a:srgbClr val="000000"/>
                </a:solidFill>
                <a:latin typeface="ABBTIO+Cambria Math"/>
                <a:cs typeface="ABBTIO+Cambria Math"/>
              </a:rPr>
              <a:t> </a:t>
            </a:r>
            <a:r>
              <a:rPr sz="1400">
                <a:solidFill>
                  <a:srgbClr val="000000"/>
                </a:solidFill>
                <a:latin typeface="ABBTIO+Cambria Math"/>
                <a:cs typeface="ABBTIO+Cambria Math"/>
              </a:rPr>
              <a:t>=</a:t>
            </a:r>
            <a:r>
              <a:rPr sz="1400" spc="86">
                <a:solidFill>
                  <a:srgbClr val="000000"/>
                </a:solidFill>
                <a:latin typeface="ABBTIO+Cambria Math"/>
                <a:cs typeface="ABBTIO+Cambria Math"/>
              </a:rPr>
              <a:t> </a:t>
            </a:r>
            <a:r>
              <a:rPr sz="1400">
                <a:solidFill>
                  <a:srgbClr val="000000"/>
                </a:solidFill>
                <a:latin typeface="ABBTIO+Cambria Math"/>
                <a:cs typeface="ABBTIO+Cambria Math"/>
              </a:rPr>
              <a:t>−ꢀ</a:t>
            </a:r>
            <a:r>
              <a:rPr sz="1400" spc="690">
                <a:solidFill>
                  <a:srgbClr val="000000"/>
                </a:solidFill>
                <a:latin typeface="ABBTIO+Cambria Math"/>
                <a:cs typeface="ABBTIO+Cambria Math"/>
              </a:rPr>
              <a:t> </a:t>
            </a:r>
            <a:r>
              <a:rPr sz="1400">
                <a:solidFill>
                  <a:srgbClr val="000000"/>
                </a:solidFill>
                <a:latin typeface="ABBTIO+Cambria Math"/>
                <a:cs typeface="ABBTIO+Cambria Math"/>
              </a:rPr>
              <a:t>=</a:t>
            </a:r>
            <a:r>
              <a:rPr sz="1400" spc="76">
                <a:solidFill>
                  <a:srgbClr val="000000"/>
                </a:solidFill>
                <a:latin typeface="ABBTIO+Cambria Math"/>
                <a:cs typeface="ABBTIO+Cambria Math"/>
              </a:rPr>
              <a:t> </a:t>
            </a:r>
            <a:r>
              <a:rPr sz="1400">
                <a:solidFill>
                  <a:srgbClr val="000000"/>
                </a:solidFill>
                <a:latin typeface="ABBTIO+Cambria Math"/>
                <a:cs typeface="ABBTIO+Cambria Math"/>
              </a:rPr>
              <a:t>3퐴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592836" y="5495366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ABBTIO+Cambria Math"/>
                <a:cs typeface="ABBTIO+Cambria Math"/>
              </a:rPr>
              <a:t>ꢁ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1466341" y="5495366"/>
            <a:ext cx="264986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ABBTIO+Cambria Math"/>
                <a:cs typeface="ABBTIO+Cambria Math"/>
              </a:rPr>
              <a:t>표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1966214" y="5495366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ABBTIO+Cambria Math"/>
                <a:cs typeface="ABBTIO+Cambria Math"/>
              </a:rPr>
              <a:t>ꢁ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1705610" y="5752455"/>
            <a:ext cx="428054" cy="75556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spc="-77">
                <a:solidFill>
                  <a:srgbClr val="000000"/>
                </a:solidFill>
                <a:latin typeface="ABBTIO+Cambria Math"/>
                <a:cs typeface="ABBTIO+Cambria Math"/>
              </a:rPr>
              <a:t>푣</a:t>
            </a:r>
            <a:r>
              <a:rPr sz="1500" baseline="-20571">
                <a:solidFill>
                  <a:srgbClr val="000000"/>
                </a:solidFill>
                <a:latin typeface="ABBTIO+Cambria Math"/>
                <a:cs typeface="ABBTIO+Cambria Math"/>
              </a:rPr>
              <a:t>표</a:t>
            </a:r>
          </a:p>
          <a:p>
            <a:pPr marL="15239" marR="0">
              <a:lnSpc>
                <a:spcPts val="1645"/>
              </a:lnSpc>
              <a:spcBef>
                <a:spcPts val="212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ABBTIO+Cambria Math"/>
                <a:cs typeface="ABBTIO+Cambria Math"/>
              </a:rPr>
              <a:t>ꢀ</a:t>
            </a:r>
            <a:r>
              <a:rPr sz="1500" baseline="-20571">
                <a:solidFill>
                  <a:srgbClr val="000000"/>
                </a:solidFill>
                <a:latin typeface="ABBTIO+Cambria Math"/>
                <a:cs typeface="ABBTIO+Cambria Math"/>
              </a:rPr>
              <a:t>표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2109470" y="5752455"/>
            <a:ext cx="365431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ABBTIO+Cambria Math"/>
                <a:cs typeface="ABBTIO+Cambria Math"/>
              </a:rPr>
              <a:t>1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541019" y="5888345"/>
            <a:ext cx="1189875" cy="5008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ABBTIO+Cambria Math"/>
                <a:cs typeface="ABBTIO+Cambria Math"/>
              </a:rPr>
              <a:t>∴</a:t>
            </a:r>
            <a:r>
              <a:rPr sz="1400" spc="76">
                <a:solidFill>
                  <a:srgbClr val="000000"/>
                </a:solidFill>
                <a:latin typeface="ABBTIO+Cambria Math"/>
                <a:cs typeface="ABBTIO+Cambria Math"/>
              </a:rPr>
              <a:t> </a:t>
            </a:r>
            <a:r>
              <a:rPr sz="1400" spc="-14">
                <a:solidFill>
                  <a:srgbClr val="000000"/>
                </a:solidFill>
                <a:latin typeface="ABBTIO+Cambria Math"/>
                <a:cs typeface="ABBTIO+Cambria Math"/>
              </a:rPr>
              <a:t>푅</a:t>
            </a:r>
            <a:r>
              <a:rPr sz="1500" baseline="-20571">
                <a:solidFill>
                  <a:srgbClr val="000000"/>
                </a:solidFill>
                <a:latin typeface="ABBTIO+Cambria Math"/>
                <a:cs typeface="ABBTIO+Cambria Math"/>
              </a:rPr>
              <a:t>푒푞</a:t>
            </a:r>
            <a:r>
              <a:rPr sz="1500" spc="141" baseline="-20571">
                <a:solidFill>
                  <a:srgbClr val="000000"/>
                </a:solidFill>
                <a:latin typeface="ABBTIO+Cambria Math"/>
                <a:cs typeface="ABBTIO+Cambria Math"/>
              </a:rPr>
              <a:t> </a:t>
            </a:r>
            <a:r>
              <a:rPr sz="1400">
                <a:solidFill>
                  <a:srgbClr val="000000"/>
                </a:solidFill>
                <a:latin typeface="ABBTIO+Cambria Math"/>
                <a:cs typeface="ABBTIO+Cambria Math"/>
              </a:rPr>
              <a:t>=</a:t>
            </a:r>
            <a:r>
              <a:rPr sz="1400" spc="86">
                <a:solidFill>
                  <a:srgbClr val="000000"/>
                </a:solidFill>
                <a:latin typeface="ABBTIO+Cambria Math"/>
                <a:cs typeface="ABBTIO+Cambria Math"/>
              </a:rPr>
              <a:t> </a:t>
            </a:r>
            <a:r>
              <a:rPr sz="1400" spc="31">
                <a:solidFill>
                  <a:srgbClr val="000000"/>
                </a:solidFill>
                <a:latin typeface="ABBTIO+Cambria Math"/>
                <a:cs typeface="ABBTIO+Cambria Math"/>
              </a:rPr>
              <a:t>푅</a:t>
            </a:r>
            <a:r>
              <a:rPr sz="1500" baseline="-20571">
                <a:solidFill>
                  <a:srgbClr val="000000"/>
                </a:solidFill>
                <a:latin typeface="ABBTIO+Cambria Math"/>
                <a:cs typeface="ABBTIO+Cambria Math"/>
              </a:rPr>
              <a:t>푇ℎ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1524253" y="5888345"/>
            <a:ext cx="399908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ABBTIO+Cambria Math"/>
                <a:cs typeface="ABBTIO+Cambria Math"/>
              </a:rPr>
              <a:t>=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1926589" y="5888345"/>
            <a:ext cx="698996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ABBTIO+Cambria Math"/>
                <a:cs typeface="ABBTIO+Cambria Math"/>
              </a:rPr>
              <a:t>=</a:t>
            </a:r>
            <a:r>
              <a:rPr sz="1400" spc="1097">
                <a:solidFill>
                  <a:srgbClr val="000000"/>
                </a:solidFill>
                <a:latin typeface="ABBTIO+Cambria Math"/>
                <a:cs typeface="ABBTIO+Cambria Math"/>
              </a:rPr>
              <a:t> </a:t>
            </a:r>
            <a:r>
              <a:rPr sz="1400">
                <a:solidFill>
                  <a:srgbClr val="000000"/>
                </a:solidFill>
                <a:latin typeface="ABBTIO+Cambria Math"/>
                <a:cs typeface="ABBTIO+Cambria Math"/>
              </a:rPr>
              <a:t>훺</a:t>
            </a:r>
          </a:p>
        </p:txBody>
      </p:sp>
      <p:sp>
        <p:nvSpPr>
          <p:cNvPr id="36" name="object 36"/>
          <p:cNvSpPr txBox="1"/>
          <p:nvPr/>
        </p:nvSpPr>
        <p:spPr>
          <a:xfrm>
            <a:off x="2109470" y="6007700"/>
            <a:ext cx="365431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1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ABBTIO+Cambria Math"/>
                <a:cs typeface="ABBTIO+Cambria Math"/>
              </a:rPr>
              <a:t>3</a:t>
            </a:r>
          </a:p>
        </p:txBody>
      </p:sp>
      <p:sp>
        <p:nvSpPr>
          <p:cNvPr id="37" name="object 37"/>
          <p:cNvSpPr txBox="1"/>
          <p:nvPr/>
        </p:nvSpPr>
        <p:spPr>
          <a:xfrm>
            <a:off x="1374902" y="6347069"/>
            <a:ext cx="365431" cy="10431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ABBTIO+Cambria Math"/>
                <a:cs typeface="ABBTIO+Cambria Math"/>
              </a:rPr>
              <a:t>1</a:t>
            </a:r>
          </a:p>
          <a:p>
            <a:pPr marL="0" marR="0">
              <a:lnSpc>
                <a:spcPts val="1535"/>
              </a:lnSpc>
              <a:spcBef>
                <a:spcPts val="5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ABBTIO+Cambria Math"/>
                <a:cs typeface="ABBTIO+Cambria Math"/>
              </a:rPr>
              <a:t>2</a:t>
            </a:r>
          </a:p>
          <a:p>
            <a:pPr marL="0" marR="0">
              <a:lnSpc>
                <a:spcPts val="1392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ABBTIO+Cambria Math"/>
                <a:cs typeface="ABBTIO+Cambria Math"/>
              </a:rPr>
              <a:t>1</a:t>
            </a:r>
          </a:p>
          <a:p>
            <a:pPr marL="0" marR="0">
              <a:lnSpc>
                <a:spcPts val="153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ABBTIO+Cambria Math"/>
                <a:cs typeface="ABBTIO+Cambria Math"/>
              </a:rPr>
              <a:t>3</a:t>
            </a:r>
          </a:p>
        </p:txBody>
      </p:sp>
      <p:sp>
        <p:nvSpPr>
          <p:cNvPr id="38" name="object 38"/>
          <p:cNvSpPr txBox="1"/>
          <p:nvPr/>
        </p:nvSpPr>
        <p:spPr>
          <a:xfrm>
            <a:off x="942136" y="6485754"/>
            <a:ext cx="361513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ABBTIO+Cambria Math"/>
                <a:cs typeface="ABBTIO+Cambria Math"/>
              </a:rPr>
              <a:t>퐿</a:t>
            </a:r>
          </a:p>
        </p:txBody>
      </p:sp>
      <p:sp>
        <p:nvSpPr>
          <p:cNvPr id="39" name="object 39"/>
          <p:cNvSpPr txBox="1"/>
          <p:nvPr/>
        </p:nvSpPr>
        <p:spPr>
          <a:xfrm>
            <a:off x="1722373" y="6485754"/>
            <a:ext cx="365431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ABBTIO+Cambria Math"/>
                <a:cs typeface="ABBTIO+Cambria Math"/>
              </a:rPr>
              <a:t>3</a:t>
            </a:r>
          </a:p>
        </p:txBody>
      </p:sp>
      <p:sp>
        <p:nvSpPr>
          <p:cNvPr id="40" name="object 40"/>
          <p:cNvSpPr txBox="1"/>
          <p:nvPr/>
        </p:nvSpPr>
        <p:spPr>
          <a:xfrm>
            <a:off x="541019" y="6621388"/>
            <a:ext cx="534020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ABBTIO+Cambria Math"/>
                <a:cs typeface="ABBTIO+Cambria Math"/>
              </a:rPr>
              <a:t>휏</a:t>
            </a:r>
            <a:r>
              <a:rPr sz="1400" spc="105">
                <a:solidFill>
                  <a:srgbClr val="000000"/>
                </a:solidFill>
                <a:latin typeface="ABBTIO+Cambria Math"/>
                <a:cs typeface="ABBTIO+Cambria Math"/>
              </a:rPr>
              <a:t> </a:t>
            </a:r>
            <a:r>
              <a:rPr sz="1400">
                <a:solidFill>
                  <a:srgbClr val="000000"/>
                </a:solidFill>
                <a:latin typeface="ABBTIO+Cambria Math"/>
                <a:cs typeface="ABBTIO+Cambria Math"/>
              </a:rPr>
              <a:t>=</a:t>
            </a:r>
          </a:p>
        </p:txBody>
      </p:sp>
      <p:sp>
        <p:nvSpPr>
          <p:cNvPr id="41" name="object 41"/>
          <p:cNvSpPr txBox="1"/>
          <p:nvPr/>
        </p:nvSpPr>
        <p:spPr>
          <a:xfrm>
            <a:off x="1173784" y="6621388"/>
            <a:ext cx="399908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ABBTIO+Cambria Math"/>
                <a:cs typeface="ABBTIO+Cambria Math"/>
              </a:rPr>
              <a:t>=</a:t>
            </a:r>
          </a:p>
        </p:txBody>
      </p:sp>
      <p:sp>
        <p:nvSpPr>
          <p:cNvPr id="42" name="object 42"/>
          <p:cNvSpPr txBox="1"/>
          <p:nvPr/>
        </p:nvSpPr>
        <p:spPr>
          <a:xfrm>
            <a:off x="1539494" y="6621388"/>
            <a:ext cx="659958" cy="5950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ABBTIO+Cambria Math"/>
                <a:cs typeface="ABBTIO+Cambria Math"/>
              </a:rPr>
              <a:t>=</a:t>
            </a:r>
            <a:r>
              <a:rPr sz="1400" spc="1093">
                <a:solidFill>
                  <a:srgbClr val="000000"/>
                </a:solidFill>
                <a:latin typeface="ABBTIO+Cambria Math"/>
                <a:cs typeface="ABBTIO+Cambria Math"/>
              </a:rPr>
              <a:t> </a:t>
            </a:r>
            <a:r>
              <a:rPr sz="1400">
                <a:solidFill>
                  <a:srgbClr val="000000"/>
                </a:solidFill>
                <a:latin typeface="ABBTIO+Cambria Math"/>
                <a:cs typeface="ABBTIO+Cambria Math"/>
              </a:rPr>
              <a:t>푠</a:t>
            </a:r>
          </a:p>
          <a:p>
            <a:pPr marL="182879" marR="0">
              <a:lnSpc>
                <a:spcPts val="936"/>
              </a:lnSpc>
              <a:spcBef>
                <a:spcPts val="5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ABBTIO+Cambria Math"/>
                <a:cs typeface="ABBTIO+Cambria Math"/>
              </a:rPr>
              <a:t>2</a:t>
            </a:r>
          </a:p>
        </p:txBody>
      </p:sp>
      <p:sp>
        <p:nvSpPr>
          <p:cNvPr id="43" name="object 43"/>
          <p:cNvSpPr txBox="1"/>
          <p:nvPr/>
        </p:nvSpPr>
        <p:spPr>
          <a:xfrm>
            <a:off x="858316" y="6740261"/>
            <a:ext cx="522254" cy="5008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spc="-15">
                <a:solidFill>
                  <a:srgbClr val="000000"/>
                </a:solidFill>
                <a:latin typeface="ABBTIO+Cambria Math"/>
                <a:cs typeface="ABBTIO+Cambria Math"/>
              </a:rPr>
              <a:t>푅</a:t>
            </a:r>
            <a:r>
              <a:rPr sz="1500" baseline="-20571">
                <a:solidFill>
                  <a:srgbClr val="000000"/>
                </a:solidFill>
                <a:latin typeface="ABBTIO+Cambria Math"/>
                <a:cs typeface="ABBTIO+Cambria Math"/>
              </a:rPr>
              <a:t>푒푞</a:t>
            </a:r>
          </a:p>
        </p:txBody>
      </p:sp>
      <p:sp>
        <p:nvSpPr>
          <p:cNvPr id="44" name="object 44"/>
          <p:cNvSpPr txBox="1"/>
          <p:nvPr/>
        </p:nvSpPr>
        <p:spPr>
          <a:xfrm>
            <a:off x="1556258" y="7229933"/>
            <a:ext cx="254610" cy="4769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047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ABBTIO+Cambria Math"/>
                <a:cs typeface="ABBTIO+Cambria Math"/>
              </a:rPr>
              <a:t>ꢆ</a:t>
            </a:r>
          </a:p>
          <a:p>
            <a:pPr marL="0" marR="0">
              <a:lnSpc>
                <a:spcPts val="1091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ABBTIO+Cambria Math"/>
                <a:cs typeface="ABBTIO+Cambria Math"/>
              </a:rPr>
              <a:t>ꢇ</a:t>
            </a:r>
          </a:p>
        </p:txBody>
      </p:sp>
      <p:sp>
        <p:nvSpPr>
          <p:cNvPr id="45" name="object 45"/>
          <p:cNvSpPr txBox="1"/>
          <p:nvPr/>
        </p:nvSpPr>
        <p:spPr>
          <a:xfrm>
            <a:off x="2311019" y="7226885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ABBTIO+Cambria Math"/>
                <a:cs typeface="ABBTIO+Cambria Math"/>
              </a:rPr>
              <a:t>ꢂ</a:t>
            </a:r>
          </a:p>
        </p:txBody>
      </p:sp>
      <p:sp>
        <p:nvSpPr>
          <p:cNvPr id="46" name="object 46"/>
          <p:cNvSpPr txBox="1"/>
          <p:nvPr/>
        </p:nvSpPr>
        <p:spPr>
          <a:xfrm>
            <a:off x="541019" y="7304609"/>
            <a:ext cx="1873315" cy="5133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spc="31">
                <a:solidFill>
                  <a:srgbClr val="000000"/>
                </a:solidFill>
                <a:latin typeface="ABBTIO+Cambria Math"/>
                <a:cs typeface="ABBTIO+Cambria Math"/>
              </a:rPr>
              <a:t>ꢀ(푡)</a:t>
            </a:r>
            <a:r>
              <a:rPr sz="1400" spc="40">
                <a:solidFill>
                  <a:srgbClr val="000000"/>
                </a:solidFill>
                <a:latin typeface="ABBTIO+Cambria Math"/>
                <a:cs typeface="ABBTIO+Cambria Math"/>
              </a:rPr>
              <a:t> </a:t>
            </a:r>
            <a:r>
              <a:rPr sz="1400">
                <a:solidFill>
                  <a:srgbClr val="000000"/>
                </a:solidFill>
                <a:latin typeface="ABBTIO+Cambria Math"/>
                <a:cs typeface="ABBTIO+Cambria Math"/>
              </a:rPr>
              <a:t>=</a:t>
            </a:r>
            <a:r>
              <a:rPr sz="1400" spc="74">
                <a:solidFill>
                  <a:srgbClr val="000000"/>
                </a:solidFill>
                <a:latin typeface="ABBTIO+Cambria Math"/>
                <a:cs typeface="ABBTIO+Cambria Math"/>
              </a:rPr>
              <a:t> </a:t>
            </a:r>
            <a:r>
              <a:rPr sz="1400" spc="28">
                <a:solidFill>
                  <a:srgbClr val="000000"/>
                </a:solidFill>
                <a:latin typeface="ABBTIO+Cambria Math"/>
                <a:cs typeface="ABBTIO+Cambria Math"/>
              </a:rPr>
              <a:t>ꢀ(0)ꢄ</a:t>
            </a:r>
            <a:r>
              <a:rPr sz="1500" baseline="48856">
                <a:solidFill>
                  <a:srgbClr val="000000"/>
                </a:solidFill>
                <a:latin typeface="ABBTIO+Cambria Math"/>
                <a:cs typeface="ABBTIO+Cambria Math"/>
              </a:rPr>
              <a:t>ꢅ</a:t>
            </a:r>
            <a:r>
              <a:rPr sz="1500" spc="633" baseline="48856">
                <a:solidFill>
                  <a:srgbClr val="000000"/>
                </a:solidFill>
                <a:latin typeface="ABBTIO+Cambria Math"/>
                <a:cs typeface="ABBTIO+Cambria Math"/>
              </a:rPr>
              <a:t> </a:t>
            </a:r>
            <a:r>
              <a:rPr sz="1400">
                <a:solidFill>
                  <a:srgbClr val="000000"/>
                </a:solidFill>
                <a:latin typeface="ABBTIO+Cambria Math"/>
                <a:cs typeface="ABBTIO+Cambria Math"/>
              </a:rPr>
              <a:t>=</a:t>
            </a:r>
            <a:r>
              <a:rPr sz="1400" spc="74">
                <a:solidFill>
                  <a:srgbClr val="000000"/>
                </a:solidFill>
                <a:latin typeface="ABBTIO+Cambria Math"/>
                <a:cs typeface="ABBTIO+Cambria Math"/>
              </a:rPr>
              <a:t> </a:t>
            </a:r>
            <a:r>
              <a:rPr sz="1400">
                <a:solidFill>
                  <a:srgbClr val="000000"/>
                </a:solidFill>
                <a:latin typeface="ABBTIO+Cambria Math"/>
                <a:cs typeface="ABBTIO+Cambria Math"/>
              </a:rPr>
              <a:t>10ꢄ</a:t>
            </a:r>
          </a:p>
        </p:txBody>
      </p:sp>
      <p:sp>
        <p:nvSpPr>
          <p:cNvPr id="47" name="object 47"/>
          <p:cNvSpPr txBox="1"/>
          <p:nvPr/>
        </p:nvSpPr>
        <p:spPr>
          <a:xfrm>
            <a:off x="2156714" y="7301561"/>
            <a:ext cx="536151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ABBTIO+Cambria Math"/>
                <a:cs typeface="ABBTIO+Cambria Math"/>
              </a:rPr>
              <a:t>ꢅꢈ</a:t>
            </a:r>
            <a:r>
              <a:rPr sz="1000" spc="361">
                <a:solidFill>
                  <a:srgbClr val="000000"/>
                </a:solidFill>
                <a:latin typeface="ABBTIO+Cambria Math"/>
                <a:cs typeface="ABBTIO+Cambria Math"/>
              </a:rPr>
              <a:t> </a:t>
            </a:r>
            <a:r>
              <a:rPr sz="1000">
                <a:solidFill>
                  <a:srgbClr val="000000"/>
                </a:solidFill>
                <a:latin typeface="ABBTIO+Cambria Math"/>
                <a:cs typeface="ABBTIO+Cambria Math"/>
              </a:rPr>
              <a:t>ꢊꢆ</a:t>
            </a:r>
          </a:p>
        </p:txBody>
      </p:sp>
      <p:sp>
        <p:nvSpPr>
          <p:cNvPr id="48" name="object 48"/>
          <p:cNvSpPr txBox="1"/>
          <p:nvPr/>
        </p:nvSpPr>
        <p:spPr>
          <a:xfrm>
            <a:off x="2311019" y="7342240"/>
            <a:ext cx="544214" cy="4376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2691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ABBTIO+Cambria Math"/>
                <a:cs typeface="ABBTIO+Cambria Math"/>
              </a:rPr>
              <a:t>퐴</a:t>
            </a:r>
          </a:p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ABBTIO+Cambria Math"/>
                <a:cs typeface="ABBTIO+Cambria Math"/>
              </a:rPr>
              <a:t>ꢉ</a:t>
            </a:r>
          </a:p>
        </p:txBody>
      </p:sp>
      <p:sp>
        <p:nvSpPr>
          <p:cNvPr id="49" name="object 49"/>
          <p:cNvSpPr txBox="1"/>
          <p:nvPr/>
        </p:nvSpPr>
        <p:spPr>
          <a:xfrm>
            <a:off x="2824607" y="7342240"/>
            <a:ext cx="670231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ABBTIO+Cambria Math"/>
                <a:cs typeface="ABBTIO+Cambria Math"/>
              </a:rPr>
              <a:t>푡</a:t>
            </a:r>
            <a:r>
              <a:rPr sz="1400" spc="111">
                <a:solidFill>
                  <a:srgbClr val="000000"/>
                </a:solidFill>
                <a:latin typeface="ABBTIO+Cambria Math"/>
                <a:cs typeface="ABBTIO+Cambria Math"/>
              </a:rPr>
              <a:t> </a:t>
            </a:r>
            <a:r>
              <a:rPr sz="1400">
                <a:solidFill>
                  <a:srgbClr val="000000"/>
                </a:solidFill>
                <a:latin typeface="ABBTIO+Cambria Math"/>
                <a:cs typeface="ABBTIO+Cambria Math"/>
              </a:rPr>
              <a:t>&gt;</a:t>
            </a:r>
            <a:r>
              <a:rPr sz="1400" spc="70">
                <a:solidFill>
                  <a:srgbClr val="000000"/>
                </a:solidFill>
                <a:latin typeface="ABBTIO+Cambria Math"/>
                <a:cs typeface="ABBTIO+Cambria Math"/>
              </a:rPr>
              <a:t> </a:t>
            </a:r>
            <a:r>
              <a:rPr sz="1400">
                <a:solidFill>
                  <a:srgbClr val="000000"/>
                </a:solidFill>
                <a:latin typeface="ABBTIO+Cambria Math"/>
                <a:cs typeface="ABBTIO+Cambria Math"/>
              </a:rPr>
              <a:t>0</a:t>
            </a:r>
          </a:p>
        </p:txBody>
      </p:sp>
      <p:sp>
        <p:nvSpPr>
          <p:cNvPr id="50" name="object 50"/>
          <p:cNvSpPr txBox="1"/>
          <p:nvPr/>
        </p:nvSpPr>
        <p:spPr>
          <a:xfrm>
            <a:off x="3574415" y="9718354"/>
            <a:ext cx="681622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Fig.</a:t>
            </a:r>
            <a:r>
              <a:rPr sz="1400" spc="-2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2</a:t>
            </a:r>
          </a:p>
        </p:txBody>
      </p:sp>
      <p:sp>
        <p:nvSpPr>
          <p:cNvPr id="51" name="object 51"/>
          <p:cNvSpPr txBox="1"/>
          <p:nvPr/>
        </p:nvSpPr>
        <p:spPr>
          <a:xfrm>
            <a:off x="3746880" y="10062264"/>
            <a:ext cx="280612" cy="3807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7"/>
              </a:lnSpc>
              <a:spcBef>
                <a:spcPct val="0"/>
              </a:spcBef>
              <a:spcAft>
                <a:spcPct val="0"/>
              </a:spcAft>
            </a:pPr>
            <a:r>
              <a:rPr sz="1100">
                <a:solidFill>
                  <a:srgbClr val="000000"/>
                </a:solidFill>
                <a:latin typeface="Calibri"/>
                <a:cs typeface="Calibri"/>
              </a:rPr>
              <a:t>8</a:t>
            </a:r>
          </a:p>
        </p:txBody>
      </p:sp>
      <p:sp>
        <p:nvSpPr>
          <p:cNvPr id="53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7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56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55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54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53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52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51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50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9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8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7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6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4" name="object 1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" name="object 2"/>
          <p:cNvSpPr/>
          <p:nvPr/>
        </p:nvSpPr>
        <p:spPr>
          <a:xfrm>
            <a:off x="304800" y="293116"/>
            <a:ext cx="6952488" cy="10084002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3934714" y="10122699"/>
            <a:ext cx="105790" cy="52501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541019" y="527805"/>
            <a:ext cx="1354671" cy="5673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University of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Diyala</a:t>
            </a:r>
          </a:p>
          <a:p>
            <a:pPr marL="0" marR="0">
              <a:lnSpc>
                <a:spcPts val="1311"/>
              </a:lnSpc>
              <a:spcBef>
                <a:spcPts val="94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Engineering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College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956936" y="527805"/>
            <a:ext cx="1199208" cy="3951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Electrical Circuits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41019" y="1178417"/>
            <a:ext cx="7400649" cy="7402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property</a:t>
            </a:r>
            <a:r>
              <a:rPr sz="1400" spc="-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 the impulse function known </a:t>
            </a:r>
            <a:r>
              <a:rPr sz="1400" spc="-11">
                <a:solidFill>
                  <a:srgbClr val="000000"/>
                </a:solidFill>
                <a:latin typeface="Times New Roman"/>
                <a:cs typeface="Times New Roman"/>
              </a:rPr>
              <a:t>as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 the</a:t>
            </a:r>
            <a:r>
              <a:rPr sz="1400" spc="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sampling</a:t>
            </a:r>
            <a:r>
              <a:rPr sz="1400" i="1" spc="41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or</a:t>
            </a:r>
            <a:r>
              <a:rPr sz="1400" spc="-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sifting</a:t>
            </a:r>
            <a:r>
              <a:rPr sz="1400" i="1" spc="5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property. The special case</a:t>
            </a:r>
          </a:p>
          <a:p>
            <a:pPr marL="0" marR="0">
              <a:lnSpc>
                <a:spcPts val="1645"/>
              </a:lnSpc>
              <a:spcBef>
                <a:spcPts val="208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 Eq. (4.8)</a:t>
            </a:r>
            <a:r>
              <a:rPr sz="1400" spc="-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 for </a:t>
            </a:r>
            <a:r>
              <a:rPr sz="1400" spc="-23">
                <a:solidFill>
                  <a:srgbClr val="000000"/>
                </a:solidFill>
                <a:latin typeface="HLNPBF+Cambria Math"/>
                <a:cs typeface="HLNPBF+Cambria Math"/>
              </a:rPr>
              <a:t>푡</a:t>
            </a:r>
            <a:r>
              <a:rPr sz="1500" baseline="-20571">
                <a:solidFill>
                  <a:srgbClr val="000000"/>
                </a:solidFill>
                <a:latin typeface="HLNPBF+Cambria Math"/>
                <a:cs typeface="HLNPBF+Cambria Math"/>
              </a:rPr>
              <a:t>0</a:t>
            </a:r>
            <a:r>
              <a:rPr sz="1500" spc="122" baseline="-20571">
                <a:solidFill>
                  <a:srgbClr val="000000"/>
                </a:solidFill>
                <a:latin typeface="HLNPBF+Cambria Math"/>
                <a:cs typeface="HLNPBF+Cambria Math"/>
              </a:rPr>
              <a:t> </a:t>
            </a:r>
            <a:r>
              <a:rPr sz="1400">
                <a:solidFill>
                  <a:srgbClr val="000000"/>
                </a:solidFill>
                <a:latin typeface="HLNPBF+Cambria Math"/>
                <a:cs typeface="HLNPBF+Cambria Math"/>
              </a:rPr>
              <a:t>=</a:t>
            </a:r>
            <a:r>
              <a:rPr sz="1400" spc="88">
                <a:solidFill>
                  <a:srgbClr val="000000"/>
                </a:solidFill>
                <a:latin typeface="HLNPBF+Cambria Math"/>
                <a:cs typeface="HLNPBF+Cambria Math"/>
              </a:rPr>
              <a:t> </a:t>
            </a:r>
            <a:r>
              <a:rPr sz="1400">
                <a:solidFill>
                  <a:srgbClr val="000000"/>
                </a:solidFill>
                <a:latin typeface="HLNPBF+Cambria Math"/>
                <a:cs typeface="HLNPBF+Cambria Math"/>
              </a:rPr>
              <a:t>ꢀ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. Then Eq. (4.9) becomes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719327" y="1776735"/>
            <a:ext cx="228681" cy="2721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42"/>
              </a:lnSpc>
              <a:spcBef>
                <a:spcPct val="0"/>
              </a:spcBef>
              <a:spcAft>
                <a:spcPct val="0"/>
              </a:spcAft>
            </a:pPr>
            <a:r>
              <a:rPr sz="800">
                <a:solidFill>
                  <a:srgbClr val="000000"/>
                </a:solidFill>
                <a:latin typeface="HLNPBF+Cambria Math"/>
                <a:cs typeface="HLNPBF+Cambria Math"/>
              </a:rPr>
              <a:t>+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646176" y="1800810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HLNPBF+Cambria Math"/>
                <a:cs typeface="HLNPBF+Cambria Math"/>
              </a:rPr>
              <a:t>0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541019" y="1858254"/>
            <a:ext cx="1994879" cy="4864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HLNPBF+Cambria Math"/>
                <a:cs typeface="HLNPBF+Cambria Math"/>
              </a:rPr>
              <a:t>∫</a:t>
            </a:r>
            <a:r>
              <a:rPr sz="1400" spc="1140">
                <a:solidFill>
                  <a:srgbClr val="000000"/>
                </a:solidFill>
                <a:latin typeface="HLNPBF+Cambria Math"/>
                <a:cs typeface="HLNPBF+Cambria Math"/>
              </a:rPr>
              <a:t> </a:t>
            </a:r>
            <a:r>
              <a:rPr sz="1400">
                <a:solidFill>
                  <a:srgbClr val="000000"/>
                </a:solidFill>
                <a:latin typeface="HLNPBF+Cambria Math"/>
                <a:cs typeface="HLNPBF+Cambria Math"/>
              </a:rPr>
              <a:t>푓</a:t>
            </a:r>
            <a:r>
              <a:rPr sz="1400" spc="-34">
                <a:solidFill>
                  <a:srgbClr val="000000"/>
                </a:solidFill>
                <a:latin typeface="HLNPBF+Cambria Math"/>
                <a:cs typeface="HLNPBF+Cambria Math"/>
              </a:rPr>
              <a:t> </a:t>
            </a:r>
            <a:r>
              <a:rPr sz="1400" spc="18">
                <a:solidFill>
                  <a:srgbClr val="000000"/>
                </a:solidFill>
                <a:latin typeface="HLNPBF+Cambria Math"/>
                <a:cs typeface="HLNPBF+Cambria Math"/>
              </a:rPr>
              <a:t>(푡)훿(푡)푑푡</a:t>
            </a:r>
            <a:r>
              <a:rPr sz="1400" spc="81">
                <a:solidFill>
                  <a:srgbClr val="000000"/>
                </a:solidFill>
                <a:latin typeface="HLNPBF+Cambria Math"/>
                <a:cs typeface="HLNPBF+Cambria Math"/>
              </a:rPr>
              <a:t> </a:t>
            </a:r>
            <a:r>
              <a:rPr sz="1400">
                <a:solidFill>
                  <a:srgbClr val="000000"/>
                </a:solidFill>
                <a:latin typeface="HLNPBF+Cambria Math"/>
                <a:cs typeface="HLNPBF+Cambria Math"/>
              </a:rPr>
              <a:t>=</a:t>
            </a:r>
            <a:r>
              <a:rPr sz="1400" spc="86">
                <a:solidFill>
                  <a:srgbClr val="000000"/>
                </a:solidFill>
                <a:latin typeface="HLNPBF+Cambria Math"/>
                <a:cs typeface="HLNPBF+Cambria Math"/>
              </a:rPr>
              <a:t> </a:t>
            </a:r>
            <a:r>
              <a:rPr sz="1400" spc="15">
                <a:solidFill>
                  <a:srgbClr val="000000"/>
                </a:solidFill>
                <a:latin typeface="HLNPBF+Cambria Math"/>
                <a:cs typeface="HLNPBF+Cambria Math"/>
              </a:rPr>
              <a:t>푓(ꢀ)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6592823" y="1845929"/>
            <a:ext cx="697671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(4.10)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609600" y="1967235"/>
            <a:ext cx="320921" cy="3346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HLNPBF+Cambria Math"/>
                <a:cs typeface="HLNPBF+Cambria Math"/>
              </a:rPr>
              <a:t>0</a:t>
            </a:r>
            <a:r>
              <a:rPr sz="800">
                <a:solidFill>
                  <a:srgbClr val="000000"/>
                </a:solidFill>
                <a:latin typeface="HLNPBF+Cambria Math"/>
                <a:cs typeface="HLNPBF+Cambria Math"/>
              </a:rPr>
              <a:t>−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541019" y="2470649"/>
            <a:ext cx="6146963" cy="7654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8904" marR="0">
              <a:lnSpc>
                <a:spcPts val="1748"/>
              </a:lnSpc>
              <a:spcBef>
                <a:spcPct val="0"/>
              </a:spcBef>
              <a:spcAft>
                <a:spcPct val="0"/>
              </a:spcAft>
            </a:pPr>
            <a:r>
              <a:rPr sz="1600" i="1">
                <a:solidFill>
                  <a:srgbClr val="FF0000"/>
                </a:solidFill>
                <a:latin typeface="Monotype Corsiva"/>
                <a:cs typeface="Monotype Corsiva"/>
              </a:rPr>
              <a:t>4.3) </a:t>
            </a:r>
            <a:r>
              <a:rPr sz="1600" u="sng">
                <a:solidFill>
                  <a:srgbClr val="FF0000"/>
                </a:solidFill>
                <a:latin typeface="Monotype Corsiva"/>
                <a:cs typeface="Monotype Corsiva"/>
              </a:rPr>
              <a:t>Unit ramp function</a:t>
            </a:r>
          </a:p>
          <a:p>
            <a:pPr marL="0" marR="0">
              <a:lnSpc>
                <a:spcPts val="1645"/>
              </a:lnSpc>
              <a:spcBef>
                <a:spcPts val="32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Integrating the</a:t>
            </a:r>
            <a:r>
              <a:rPr sz="1400" spc="-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unit step</a:t>
            </a:r>
            <a:r>
              <a:rPr sz="1400" spc="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function</a:t>
            </a:r>
            <a:r>
              <a:rPr sz="1400" spc="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spc="25">
                <a:solidFill>
                  <a:srgbClr val="000000"/>
                </a:solidFill>
                <a:latin typeface="HLNPBF+Cambria Math"/>
                <a:cs typeface="HLNPBF+Cambria Math"/>
              </a:rPr>
              <a:t>푢(푡)</a:t>
            </a:r>
            <a:r>
              <a:rPr sz="1400">
                <a:solidFill>
                  <a:srgbClr val="000000"/>
                </a:solidFill>
                <a:latin typeface="HLNPBF+Cambria Math"/>
                <a:cs typeface="HLNPBF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results in the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unit ramp function </a:t>
            </a:r>
            <a:r>
              <a:rPr sz="1400">
                <a:solidFill>
                  <a:srgbClr val="000000"/>
                </a:solidFill>
                <a:latin typeface="HLNPBF+Cambria Math"/>
                <a:cs typeface="HLNPBF+Cambria Math"/>
              </a:rPr>
              <a:t>풓(풕)</a:t>
            </a:r>
            <a:r>
              <a:rPr sz="1400" spc="18">
                <a:solidFill>
                  <a:srgbClr val="000000"/>
                </a:solidFill>
                <a:latin typeface="HLNPBF+Cambria Math"/>
                <a:cs typeface="HLNPBF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;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1189024" y="3090114"/>
            <a:ext cx="246210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HLNPBF+Cambria Math"/>
                <a:cs typeface="HLNPBF+Cambria Math"/>
              </a:rPr>
              <a:t>ꢁ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541019" y="3147558"/>
            <a:ext cx="2285348" cy="7124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spc="20">
                <a:solidFill>
                  <a:srgbClr val="000000"/>
                </a:solidFill>
                <a:latin typeface="HLNPBF+Cambria Math"/>
                <a:cs typeface="HLNPBF+Cambria Math"/>
              </a:rPr>
              <a:t>푟(푡)</a:t>
            </a:r>
            <a:r>
              <a:rPr sz="1400" spc="62">
                <a:solidFill>
                  <a:srgbClr val="000000"/>
                </a:solidFill>
                <a:latin typeface="HLNPBF+Cambria Math"/>
                <a:cs typeface="HLNPBF+Cambria Math"/>
              </a:rPr>
              <a:t> </a:t>
            </a:r>
            <a:r>
              <a:rPr sz="1400">
                <a:solidFill>
                  <a:srgbClr val="000000"/>
                </a:solidFill>
                <a:latin typeface="HLNPBF+Cambria Math"/>
                <a:cs typeface="HLNPBF+Cambria Math"/>
              </a:rPr>
              <a:t>=</a:t>
            </a:r>
            <a:r>
              <a:rPr sz="1400" spc="86">
                <a:solidFill>
                  <a:srgbClr val="000000"/>
                </a:solidFill>
                <a:latin typeface="HLNPBF+Cambria Math"/>
                <a:cs typeface="HLNPBF+Cambria Math"/>
              </a:rPr>
              <a:t> </a:t>
            </a:r>
            <a:r>
              <a:rPr sz="1400">
                <a:solidFill>
                  <a:srgbClr val="000000"/>
                </a:solidFill>
                <a:latin typeface="HLNPBF+Cambria Math"/>
                <a:cs typeface="HLNPBF+Cambria Math"/>
              </a:rPr>
              <a:t>∫</a:t>
            </a:r>
            <a:r>
              <a:rPr sz="1400" spc="1053">
                <a:solidFill>
                  <a:srgbClr val="000000"/>
                </a:solidFill>
                <a:latin typeface="HLNPBF+Cambria Math"/>
                <a:cs typeface="HLNPBF+Cambria Math"/>
              </a:rPr>
              <a:t> </a:t>
            </a:r>
            <a:r>
              <a:rPr sz="1400">
                <a:solidFill>
                  <a:srgbClr val="000000"/>
                </a:solidFill>
                <a:latin typeface="HLNPBF+Cambria Math"/>
                <a:cs typeface="HLNPBF+Cambria Math"/>
              </a:rPr>
              <a:t>푢</a:t>
            </a:r>
            <a:r>
              <a:rPr sz="1400" spc="-43">
                <a:solidFill>
                  <a:srgbClr val="000000"/>
                </a:solidFill>
                <a:latin typeface="HLNPBF+Cambria Math"/>
                <a:cs typeface="HLNPBF+Cambria Math"/>
              </a:rPr>
              <a:t> </a:t>
            </a:r>
            <a:r>
              <a:rPr sz="1400" spc="14">
                <a:solidFill>
                  <a:srgbClr val="000000"/>
                </a:solidFill>
                <a:latin typeface="HLNPBF+Cambria Math"/>
                <a:cs typeface="HLNPBF+Cambria Math"/>
              </a:rPr>
              <a:t>(푡)푑푡</a:t>
            </a:r>
            <a:r>
              <a:rPr sz="1400" spc="86">
                <a:solidFill>
                  <a:srgbClr val="000000"/>
                </a:solidFill>
                <a:latin typeface="HLNPBF+Cambria Math"/>
                <a:cs typeface="HLNPBF+Cambria Math"/>
              </a:rPr>
              <a:t> </a:t>
            </a:r>
            <a:r>
              <a:rPr sz="1400">
                <a:solidFill>
                  <a:srgbClr val="000000"/>
                </a:solidFill>
                <a:latin typeface="HLNPBF+Cambria Math"/>
                <a:cs typeface="HLNPBF+Cambria Math"/>
              </a:rPr>
              <a:t>=</a:t>
            </a:r>
            <a:r>
              <a:rPr sz="1400" spc="86">
                <a:solidFill>
                  <a:srgbClr val="000000"/>
                </a:solidFill>
                <a:latin typeface="HLNPBF+Cambria Math"/>
                <a:cs typeface="HLNPBF+Cambria Math"/>
              </a:rPr>
              <a:t> </a:t>
            </a:r>
            <a:r>
              <a:rPr sz="1400" spc="18">
                <a:solidFill>
                  <a:srgbClr val="000000"/>
                </a:solidFill>
                <a:latin typeface="HLNPBF+Cambria Math"/>
                <a:cs typeface="HLNPBF+Cambria Math"/>
              </a:rPr>
              <a:t>푡푢(푡)</a:t>
            </a:r>
          </a:p>
          <a:p>
            <a:pPr marL="0" marR="0">
              <a:lnSpc>
                <a:spcPts val="1554"/>
              </a:lnSpc>
              <a:spcBef>
                <a:spcPts val="224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or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6592823" y="3150473"/>
            <a:ext cx="697671" cy="11579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(4.11)</a:t>
            </a:r>
          </a:p>
          <a:p>
            <a:pPr marL="0" marR="0">
              <a:lnSpc>
                <a:spcPts val="1554"/>
              </a:lnSpc>
              <a:spcBef>
                <a:spcPts val="3858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(4.12)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1152448" y="3271469"/>
            <a:ext cx="399384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HLNPBF+Cambria Math"/>
                <a:cs typeface="HLNPBF+Cambria Math"/>
              </a:rPr>
              <a:t>ꢂ∞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541019" y="3730107"/>
            <a:ext cx="1601649" cy="58394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17524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HLNPBF+Cambria Math"/>
                <a:cs typeface="HLNPBF+Cambria Math"/>
              </a:rPr>
              <a:t>ꢀ,</a:t>
            </a:r>
            <a:r>
              <a:rPr sz="1400" spc="1078">
                <a:solidFill>
                  <a:srgbClr val="000000"/>
                </a:solidFill>
                <a:latin typeface="HLNPBF+Cambria Math"/>
                <a:cs typeface="HLNPBF+Cambria Math"/>
              </a:rPr>
              <a:t> </a:t>
            </a:r>
            <a:r>
              <a:rPr sz="1400">
                <a:solidFill>
                  <a:srgbClr val="000000"/>
                </a:solidFill>
                <a:latin typeface="HLNPBF+Cambria Math"/>
                <a:cs typeface="HLNPBF+Cambria Math"/>
              </a:rPr>
              <a:t>푡</a:t>
            </a:r>
            <a:r>
              <a:rPr sz="1400" spc="123">
                <a:solidFill>
                  <a:srgbClr val="000000"/>
                </a:solidFill>
                <a:latin typeface="HLNPBF+Cambria Math"/>
                <a:cs typeface="HLNPBF+Cambria Math"/>
              </a:rPr>
              <a:t> </a:t>
            </a:r>
            <a:r>
              <a:rPr sz="1400">
                <a:solidFill>
                  <a:srgbClr val="000000"/>
                </a:solidFill>
                <a:latin typeface="HLNPBF+Cambria Math"/>
                <a:cs typeface="HLNPBF+Cambria Math"/>
              </a:rPr>
              <a:t>≤</a:t>
            </a:r>
            <a:r>
              <a:rPr sz="1400" spc="70">
                <a:solidFill>
                  <a:srgbClr val="000000"/>
                </a:solidFill>
                <a:latin typeface="HLNPBF+Cambria Math"/>
                <a:cs typeface="HLNPBF+Cambria Math"/>
              </a:rPr>
              <a:t> </a:t>
            </a:r>
            <a:r>
              <a:rPr sz="1400">
                <a:solidFill>
                  <a:srgbClr val="000000"/>
                </a:solidFill>
                <a:latin typeface="HLNPBF+Cambria Math"/>
                <a:cs typeface="HLNPBF+Cambria Math"/>
              </a:rPr>
              <a:t>ꢀ</a:t>
            </a:r>
          </a:p>
          <a:p>
            <a:pPr marL="0" marR="0">
              <a:lnSpc>
                <a:spcPts val="840"/>
              </a:lnSpc>
              <a:spcBef>
                <a:spcPts val="50"/>
              </a:spcBef>
              <a:spcAft>
                <a:spcPct val="0"/>
              </a:spcAft>
            </a:pPr>
            <a:r>
              <a:rPr sz="1400" spc="20">
                <a:solidFill>
                  <a:srgbClr val="000000"/>
                </a:solidFill>
                <a:latin typeface="HLNPBF+Cambria Math"/>
                <a:cs typeface="HLNPBF+Cambria Math"/>
              </a:rPr>
              <a:t>푟(푡)</a:t>
            </a:r>
            <a:r>
              <a:rPr sz="1400" spc="62">
                <a:solidFill>
                  <a:srgbClr val="000000"/>
                </a:solidFill>
                <a:latin typeface="HLNPBF+Cambria Math"/>
                <a:cs typeface="HLNPBF+Cambria Math"/>
              </a:rPr>
              <a:t> </a:t>
            </a:r>
            <a:r>
              <a:rPr sz="1400">
                <a:solidFill>
                  <a:srgbClr val="000000"/>
                </a:solidFill>
                <a:latin typeface="HLNPBF+Cambria Math"/>
                <a:cs typeface="HLNPBF+Cambria Math"/>
              </a:rPr>
              <a:t>=</a:t>
            </a:r>
            <a:r>
              <a:rPr sz="1400" spc="86">
                <a:solidFill>
                  <a:srgbClr val="000000"/>
                </a:solidFill>
                <a:latin typeface="HLNPBF+Cambria Math"/>
                <a:cs typeface="HLNPBF+Cambria Math"/>
              </a:rPr>
              <a:t> </a:t>
            </a:r>
            <a:r>
              <a:rPr sz="1400">
                <a:solidFill>
                  <a:srgbClr val="000000"/>
                </a:solidFill>
                <a:latin typeface="HLNPBF+Cambria Math"/>
                <a:cs typeface="HLNPBF+Cambria Math"/>
              </a:rPr>
              <a:t>{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1158544" y="3938895"/>
            <a:ext cx="984124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spc="36">
                <a:solidFill>
                  <a:srgbClr val="000000"/>
                </a:solidFill>
                <a:latin typeface="HLNPBF+Cambria Math"/>
                <a:cs typeface="HLNPBF+Cambria Math"/>
              </a:rPr>
              <a:t>푡,</a:t>
            </a:r>
            <a:r>
              <a:rPr sz="1400" spc="1240">
                <a:solidFill>
                  <a:srgbClr val="000000"/>
                </a:solidFill>
                <a:latin typeface="HLNPBF+Cambria Math"/>
                <a:cs typeface="HLNPBF+Cambria Math"/>
              </a:rPr>
              <a:t> </a:t>
            </a:r>
            <a:r>
              <a:rPr sz="1400">
                <a:solidFill>
                  <a:srgbClr val="000000"/>
                </a:solidFill>
                <a:latin typeface="HLNPBF+Cambria Math"/>
                <a:cs typeface="HLNPBF+Cambria Math"/>
              </a:rPr>
              <a:t>푡</a:t>
            </a:r>
            <a:r>
              <a:rPr sz="1400" spc="123">
                <a:solidFill>
                  <a:srgbClr val="000000"/>
                </a:solidFill>
                <a:latin typeface="HLNPBF+Cambria Math"/>
                <a:cs typeface="HLNPBF+Cambria Math"/>
              </a:rPr>
              <a:t> </a:t>
            </a:r>
            <a:r>
              <a:rPr sz="1400">
                <a:solidFill>
                  <a:srgbClr val="000000"/>
                </a:solidFill>
                <a:latin typeface="HLNPBF+Cambria Math"/>
                <a:cs typeface="HLNPBF+Cambria Math"/>
              </a:rPr>
              <a:t>≥</a:t>
            </a:r>
            <a:r>
              <a:rPr sz="1400" spc="70">
                <a:solidFill>
                  <a:srgbClr val="000000"/>
                </a:solidFill>
                <a:latin typeface="HLNPBF+Cambria Math"/>
                <a:cs typeface="HLNPBF+Cambria Math"/>
              </a:rPr>
              <a:t> </a:t>
            </a:r>
            <a:r>
              <a:rPr sz="1400">
                <a:solidFill>
                  <a:srgbClr val="000000"/>
                </a:solidFill>
                <a:latin typeface="HLNPBF+Cambria Math"/>
                <a:cs typeface="HLNPBF+Cambria Math"/>
              </a:rPr>
              <a:t>ꢀ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541019" y="4154169"/>
            <a:ext cx="7077033" cy="8938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68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Arial"/>
                <a:cs typeface="Arial"/>
              </a:rPr>
              <a:t>The</a:t>
            </a:r>
            <a:r>
              <a:rPr sz="1400" spc="1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>
                <a:solidFill>
                  <a:srgbClr val="009E70"/>
                </a:solidFill>
                <a:latin typeface="Arial"/>
                <a:cs typeface="Arial"/>
              </a:rPr>
              <a:t>unit ramp function</a:t>
            </a:r>
            <a:r>
              <a:rPr sz="1400" spc="15">
                <a:solidFill>
                  <a:srgbClr val="009E70"/>
                </a:solidFill>
                <a:latin typeface="Arial"/>
                <a:cs typeface="Arial"/>
              </a:rPr>
              <a:t> </a:t>
            </a:r>
            <a:r>
              <a:rPr sz="1400" spc="-10">
                <a:solidFill>
                  <a:srgbClr val="000000"/>
                </a:solidFill>
                <a:latin typeface="Arial"/>
                <a:cs typeface="Arial"/>
              </a:rPr>
              <a:t>is</a:t>
            </a:r>
            <a:r>
              <a:rPr sz="1400" spc="12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>
                <a:solidFill>
                  <a:srgbClr val="000000"/>
                </a:solidFill>
                <a:latin typeface="Arial"/>
                <a:cs typeface="Arial"/>
              </a:rPr>
              <a:t>zero for negative</a:t>
            </a:r>
            <a:r>
              <a:rPr sz="1400" spc="1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>
                <a:solidFill>
                  <a:srgbClr val="000000"/>
                </a:solidFill>
                <a:latin typeface="Arial"/>
                <a:cs typeface="Arial"/>
              </a:rPr>
              <a:t>values</a:t>
            </a:r>
            <a:r>
              <a:rPr sz="1400" spc="11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>
                <a:solidFill>
                  <a:srgbClr val="000000"/>
                </a:solidFill>
                <a:latin typeface="Arial"/>
                <a:cs typeface="Arial"/>
              </a:rPr>
              <a:t>of t and</a:t>
            </a:r>
            <a:r>
              <a:rPr sz="1400" spc="-18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>
                <a:solidFill>
                  <a:srgbClr val="000000"/>
                </a:solidFill>
                <a:latin typeface="Arial"/>
                <a:cs typeface="Arial"/>
              </a:rPr>
              <a:t>has a unit slope for</a:t>
            </a:r>
          </a:p>
          <a:p>
            <a:pPr marL="0" marR="0">
              <a:lnSpc>
                <a:spcPts val="1568"/>
              </a:lnSpc>
              <a:spcBef>
                <a:spcPts val="1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Arial"/>
                <a:cs typeface="Arial"/>
              </a:rPr>
              <a:t>positive values</a:t>
            </a:r>
            <a:r>
              <a:rPr sz="1400" spc="11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>
                <a:solidFill>
                  <a:srgbClr val="000000"/>
                </a:solidFill>
                <a:latin typeface="Arial"/>
                <a:cs typeface="Arial"/>
              </a:rPr>
              <a:t>of t.</a:t>
            </a:r>
          </a:p>
          <a:p>
            <a:pPr marL="0" marR="0">
              <a:lnSpc>
                <a:spcPts val="1554"/>
              </a:lnSpc>
              <a:spcBef>
                <a:spcPts val="141"/>
              </a:spcBef>
              <a:spcAft>
                <a:spcPct val="0"/>
              </a:spcAft>
            </a:pP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Fig.4.7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shows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 unit ramp</a:t>
            </a:r>
            <a:r>
              <a:rPr sz="1400" spc="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function. In general, a ramp</a:t>
            </a:r>
            <a:r>
              <a:rPr sz="1400" spc="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 a</a:t>
            </a:r>
            <a:r>
              <a:rPr sz="1400" spc="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function that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changes at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541019" y="4818110"/>
            <a:ext cx="1215476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constant rate.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541019" y="5180822"/>
            <a:ext cx="7290686" cy="6988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 unit ramp</a:t>
            </a:r>
            <a:r>
              <a:rPr sz="1400" spc="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function may be delayed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or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advanced as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shown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00" spc="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Fig.4.8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. For the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delayed</a:t>
            </a:r>
          </a:p>
          <a:p>
            <a:pPr marL="0" marR="0">
              <a:lnSpc>
                <a:spcPts val="1554"/>
              </a:lnSpc>
              <a:spcBef>
                <a:spcPts val="24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unit 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ramp</a:t>
            </a:r>
            <a:r>
              <a:rPr sz="1400" spc="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function,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541019" y="5750931"/>
            <a:ext cx="3331105" cy="8833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71041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HLNPBF+Cambria Math"/>
                <a:cs typeface="HLNPBF+Cambria Math"/>
              </a:rPr>
              <a:t>ꢀ,</a:t>
            </a:r>
          </a:p>
          <a:p>
            <a:pPr marL="0" marR="0">
              <a:lnSpc>
                <a:spcPts val="901"/>
              </a:lnSpc>
              <a:spcBef>
                <a:spcPct val="0"/>
              </a:spcBef>
              <a:spcAft>
                <a:spcPct val="0"/>
              </a:spcAft>
            </a:pPr>
            <a:r>
              <a:rPr sz="1400" spc="18">
                <a:solidFill>
                  <a:srgbClr val="000000"/>
                </a:solidFill>
                <a:latin typeface="HLNPBF+Cambria Math"/>
                <a:cs typeface="HLNPBF+Cambria Math"/>
              </a:rPr>
              <a:t>푟(푡</a:t>
            </a:r>
            <a:r>
              <a:rPr sz="1400" spc="10">
                <a:solidFill>
                  <a:srgbClr val="000000"/>
                </a:solidFill>
                <a:latin typeface="HLNPBF+Cambria Math"/>
                <a:cs typeface="HLNPBF+Cambria Math"/>
              </a:rPr>
              <a:t> </a:t>
            </a:r>
            <a:r>
              <a:rPr sz="1400">
                <a:solidFill>
                  <a:srgbClr val="000000"/>
                </a:solidFill>
                <a:latin typeface="HLNPBF+Cambria Math"/>
                <a:cs typeface="HLNPBF+Cambria Math"/>
              </a:rPr>
              <a:t>ꢃ </a:t>
            </a:r>
            <a:r>
              <a:rPr sz="1400" spc="-23">
                <a:solidFill>
                  <a:srgbClr val="000000"/>
                </a:solidFill>
                <a:latin typeface="HLNPBF+Cambria Math"/>
                <a:cs typeface="HLNPBF+Cambria Math"/>
              </a:rPr>
              <a:t>푡</a:t>
            </a:r>
            <a:r>
              <a:rPr sz="1500" spc="68" baseline="-20571">
                <a:solidFill>
                  <a:srgbClr val="000000"/>
                </a:solidFill>
                <a:latin typeface="HLNPBF+Cambria Math"/>
                <a:cs typeface="HLNPBF+Cambria Math"/>
              </a:rPr>
              <a:t>0</a:t>
            </a:r>
            <a:r>
              <a:rPr sz="1400">
                <a:solidFill>
                  <a:srgbClr val="000000"/>
                </a:solidFill>
                <a:latin typeface="HLNPBF+Cambria Math"/>
                <a:cs typeface="HLNPBF+Cambria Math"/>
              </a:rPr>
              <a:t>)</a:t>
            </a:r>
            <a:r>
              <a:rPr sz="1400" spc="82">
                <a:solidFill>
                  <a:srgbClr val="000000"/>
                </a:solidFill>
                <a:latin typeface="HLNPBF+Cambria Math"/>
                <a:cs typeface="HLNPBF+Cambria Math"/>
              </a:rPr>
              <a:t> </a:t>
            </a:r>
            <a:r>
              <a:rPr sz="1400">
                <a:solidFill>
                  <a:srgbClr val="000000"/>
                </a:solidFill>
                <a:latin typeface="HLNPBF+Cambria Math"/>
                <a:cs typeface="HLNPBF+Cambria Math"/>
              </a:rPr>
              <a:t>=</a:t>
            </a:r>
            <a:r>
              <a:rPr sz="1400" spc="73">
                <a:solidFill>
                  <a:srgbClr val="000000"/>
                </a:solidFill>
                <a:latin typeface="HLNPBF+Cambria Math"/>
                <a:cs typeface="HLNPBF+Cambria Math"/>
              </a:rPr>
              <a:t> </a:t>
            </a:r>
            <a:r>
              <a:rPr sz="1400">
                <a:solidFill>
                  <a:srgbClr val="000000"/>
                </a:solidFill>
                <a:latin typeface="HLNPBF+Cambria Math"/>
                <a:cs typeface="HLNPBF+Cambria Math"/>
              </a:rPr>
              <a:t>ꢄ</a:t>
            </a:r>
          </a:p>
          <a:p>
            <a:pPr marL="971041" marR="0">
              <a:lnSpc>
                <a:spcPts val="744"/>
              </a:lnSpc>
              <a:spcBef>
                <a:spcPts val="5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HLNPBF+Cambria Math"/>
                <a:cs typeface="HLNPBF+Cambria Math"/>
              </a:rPr>
              <a:t>푡</a:t>
            </a:r>
            <a:r>
              <a:rPr sz="1400" spc="38">
                <a:solidFill>
                  <a:srgbClr val="000000"/>
                </a:solidFill>
                <a:latin typeface="HLNPBF+Cambria Math"/>
                <a:cs typeface="HLNPBF+Cambria Math"/>
              </a:rPr>
              <a:t> </a:t>
            </a:r>
            <a:r>
              <a:rPr sz="1400">
                <a:solidFill>
                  <a:srgbClr val="000000"/>
                </a:solidFill>
                <a:latin typeface="HLNPBF+Cambria Math"/>
                <a:cs typeface="HLNPBF+Cambria Math"/>
              </a:rPr>
              <a:t>ꢃ 푡</a:t>
            </a:r>
            <a:r>
              <a:rPr sz="1400" spc="315">
                <a:solidFill>
                  <a:srgbClr val="000000"/>
                </a:solidFill>
                <a:latin typeface="HLNPBF+Cambria Math"/>
                <a:cs typeface="HLNPBF+Cambria Math"/>
              </a:rPr>
              <a:t> </a:t>
            </a:r>
            <a:r>
              <a:rPr sz="1400">
                <a:solidFill>
                  <a:srgbClr val="000000"/>
                </a:solidFill>
                <a:latin typeface="HLNPBF+Cambria Math"/>
                <a:cs typeface="HLNPBF+Cambria Math"/>
              </a:rPr>
              <a:t>,</a:t>
            </a:r>
            <a:r>
              <a:rPr sz="1400" spc="1085">
                <a:solidFill>
                  <a:srgbClr val="000000"/>
                </a:solidFill>
                <a:latin typeface="HLNPBF+Cambria Math"/>
                <a:cs typeface="HLNPBF+Cambria Math"/>
              </a:rPr>
              <a:t> </a:t>
            </a:r>
            <a:r>
              <a:rPr sz="1400">
                <a:solidFill>
                  <a:srgbClr val="000000"/>
                </a:solidFill>
                <a:latin typeface="HLNPBF+Cambria Math"/>
                <a:cs typeface="HLNPBF+Cambria Math"/>
              </a:rPr>
              <a:t>푟</a:t>
            </a:r>
            <a:r>
              <a:rPr sz="1400" spc="121">
                <a:solidFill>
                  <a:srgbClr val="000000"/>
                </a:solidFill>
                <a:latin typeface="HLNPBF+Cambria Math"/>
                <a:cs typeface="HLNPBF+Cambria Math"/>
              </a:rPr>
              <a:t> </a:t>
            </a:r>
            <a:r>
              <a:rPr sz="1400">
                <a:solidFill>
                  <a:srgbClr val="000000"/>
                </a:solidFill>
                <a:latin typeface="HLNPBF+Cambria Math"/>
                <a:cs typeface="HLNPBF+Cambria Math"/>
              </a:rPr>
              <a:t>≥</a:t>
            </a:r>
            <a:r>
              <a:rPr sz="1400" spc="70">
                <a:solidFill>
                  <a:srgbClr val="000000"/>
                </a:solidFill>
                <a:latin typeface="HLNPBF+Cambria Math"/>
                <a:cs typeface="HLNPBF+Cambria Math"/>
              </a:rPr>
              <a:t> </a:t>
            </a:r>
            <a:r>
              <a:rPr sz="1400">
                <a:solidFill>
                  <a:srgbClr val="000000"/>
                </a:solidFill>
                <a:latin typeface="HLNPBF+Cambria Math"/>
                <a:cs typeface="HLNPBF+Cambria Math"/>
              </a:rPr>
              <a:t>푡</a:t>
            </a:r>
          </a:p>
          <a:p>
            <a:pPr marL="0" marR="0">
              <a:lnSpc>
                <a:spcPts val="1554"/>
              </a:lnSpc>
              <a:spcBef>
                <a:spcPts val="8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 for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 advanced unit 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ramp</a:t>
            </a:r>
            <a:r>
              <a:rPr sz="1400" spc="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function,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2168905" y="5750931"/>
            <a:ext cx="713651" cy="5008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HLNPBF+Cambria Math"/>
                <a:cs typeface="HLNPBF+Cambria Math"/>
              </a:rPr>
              <a:t>푡</a:t>
            </a:r>
            <a:r>
              <a:rPr sz="1400" spc="113">
                <a:solidFill>
                  <a:srgbClr val="000000"/>
                </a:solidFill>
                <a:latin typeface="HLNPBF+Cambria Math"/>
                <a:cs typeface="HLNPBF+Cambria Math"/>
              </a:rPr>
              <a:t> </a:t>
            </a:r>
            <a:r>
              <a:rPr sz="1400">
                <a:solidFill>
                  <a:srgbClr val="000000"/>
                </a:solidFill>
                <a:latin typeface="HLNPBF+Cambria Math"/>
                <a:cs typeface="HLNPBF+Cambria Math"/>
              </a:rPr>
              <a:t>≤</a:t>
            </a:r>
            <a:r>
              <a:rPr sz="1400" spc="82">
                <a:solidFill>
                  <a:srgbClr val="000000"/>
                </a:solidFill>
                <a:latin typeface="HLNPBF+Cambria Math"/>
                <a:cs typeface="HLNPBF+Cambria Math"/>
              </a:rPr>
              <a:t> </a:t>
            </a:r>
            <a:r>
              <a:rPr sz="1400" spc="-23">
                <a:solidFill>
                  <a:srgbClr val="000000"/>
                </a:solidFill>
                <a:latin typeface="HLNPBF+Cambria Math"/>
                <a:cs typeface="HLNPBF+Cambria Math"/>
              </a:rPr>
              <a:t>푡</a:t>
            </a:r>
            <a:r>
              <a:rPr sz="1500" baseline="-20571">
                <a:solidFill>
                  <a:srgbClr val="000000"/>
                </a:solidFill>
                <a:latin typeface="HLNPBF+Cambria Math"/>
                <a:cs typeface="HLNPBF+Cambria Math"/>
              </a:rPr>
              <a:t>0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6592823" y="5871448"/>
            <a:ext cx="697671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(4.13)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1865629" y="6045784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HLNPBF+Cambria Math"/>
                <a:cs typeface="HLNPBF+Cambria Math"/>
              </a:rPr>
              <a:t>0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2548763" y="6045784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HLNPBF+Cambria Math"/>
                <a:cs typeface="HLNPBF+Cambria Math"/>
              </a:rPr>
              <a:t>0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1512061" y="6504040"/>
            <a:ext cx="1495462" cy="5008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HLNPBF+Cambria Math"/>
                <a:cs typeface="HLNPBF+Cambria Math"/>
              </a:rPr>
              <a:t>ꢀ,</a:t>
            </a:r>
            <a:r>
              <a:rPr sz="1400" spc="3731">
                <a:solidFill>
                  <a:srgbClr val="000000"/>
                </a:solidFill>
                <a:latin typeface="HLNPBF+Cambria Math"/>
                <a:cs typeface="HLNPBF+Cambria Math"/>
              </a:rPr>
              <a:t> </a:t>
            </a:r>
            <a:r>
              <a:rPr sz="1400">
                <a:solidFill>
                  <a:srgbClr val="000000"/>
                </a:solidFill>
                <a:latin typeface="HLNPBF+Cambria Math"/>
                <a:cs typeface="HLNPBF+Cambria Math"/>
              </a:rPr>
              <a:t>푡</a:t>
            </a:r>
            <a:r>
              <a:rPr sz="1400" spc="113">
                <a:solidFill>
                  <a:srgbClr val="000000"/>
                </a:solidFill>
                <a:latin typeface="HLNPBF+Cambria Math"/>
                <a:cs typeface="HLNPBF+Cambria Math"/>
              </a:rPr>
              <a:t> </a:t>
            </a:r>
            <a:r>
              <a:rPr sz="1400">
                <a:solidFill>
                  <a:srgbClr val="000000"/>
                </a:solidFill>
                <a:latin typeface="HLNPBF+Cambria Math"/>
                <a:cs typeface="HLNPBF+Cambria Math"/>
              </a:rPr>
              <a:t>≤</a:t>
            </a:r>
            <a:r>
              <a:rPr sz="1400" spc="82">
                <a:solidFill>
                  <a:srgbClr val="000000"/>
                </a:solidFill>
                <a:latin typeface="HLNPBF+Cambria Math"/>
                <a:cs typeface="HLNPBF+Cambria Math"/>
              </a:rPr>
              <a:t> </a:t>
            </a:r>
            <a:r>
              <a:rPr sz="1400" spc="-12">
                <a:solidFill>
                  <a:srgbClr val="000000"/>
                </a:solidFill>
                <a:latin typeface="HLNPBF+Cambria Math"/>
                <a:cs typeface="HLNPBF+Cambria Math"/>
              </a:rPr>
              <a:t>ꢃ푡</a:t>
            </a:r>
            <a:r>
              <a:rPr sz="1500" baseline="-20571">
                <a:solidFill>
                  <a:srgbClr val="000000"/>
                </a:solidFill>
                <a:latin typeface="HLNPBF+Cambria Math"/>
                <a:cs typeface="HLNPBF+Cambria Math"/>
              </a:rPr>
              <a:t>0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541019" y="6618340"/>
            <a:ext cx="2529775" cy="5952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spc="18">
                <a:solidFill>
                  <a:srgbClr val="000000"/>
                </a:solidFill>
                <a:latin typeface="HLNPBF+Cambria Math"/>
                <a:cs typeface="HLNPBF+Cambria Math"/>
              </a:rPr>
              <a:t>푟(푡</a:t>
            </a:r>
            <a:r>
              <a:rPr sz="1400" spc="10">
                <a:solidFill>
                  <a:srgbClr val="000000"/>
                </a:solidFill>
                <a:latin typeface="HLNPBF+Cambria Math"/>
                <a:cs typeface="HLNPBF+Cambria Math"/>
              </a:rPr>
              <a:t> </a:t>
            </a:r>
            <a:r>
              <a:rPr sz="1400">
                <a:solidFill>
                  <a:srgbClr val="000000"/>
                </a:solidFill>
                <a:latin typeface="HLNPBF+Cambria Math"/>
                <a:cs typeface="HLNPBF+Cambria Math"/>
              </a:rPr>
              <a:t>ꢅ </a:t>
            </a:r>
            <a:r>
              <a:rPr sz="1400" spc="-23">
                <a:solidFill>
                  <a:srgbClr val="000000"/>
                </a:solidFill>
                <a:latin typeface="HLNPBF+Cambria Math"/>
                <a:cs typeface="HLNPBF+Cambria Math"/>
              </a:rPr>
              <a:t>푡</a:t>
            </a:r>
            <a:r>
              <a:rPr sz="1500" spc="68" baseline="-20571">
                <a:solidFill>
                  <a:srgbClr val="000000"/>
                </a:solidFill>
                <a:latin typeface="HLNPBF+Cambria Math"/>
                <a:cs typeface="HLNPBF+Cambria Math"/>
              </a:rPr>
              <a:t>0</a:t>
            </a:r>
            <a:r>
              <a:rPr sz="1400">
                <a:solidFill>
                  <a:srgbClr val="000000"/>
                </a:solidFill>
                <a:latin typeface="HLNPBF+Cambria Math"/>
                <a:cs typeface="HLNPBF+Cambria Math"/>
              </a:rPr>
              <a:t>)</a:t>
            </a:r>
            <a:r>
              <a:rPr sz="1400" spc="82">
                <a:solidFill>
                  <a:srgbClr val="000000"/>
                </a:solidFill>
                <a:latin typeface="HLNPBF+Cambria Math"/>
                <a:cs typeface="HLNPBF+Cambria Math"/>
              </a:rPr>
              <a:t> </a:t>
            </a:r>
            <a:r>
              <a:rPr sz="1400">
                <a:solidFill>
                  <a:srgbClr val="000000"/>
                </a:solidFill>
                <a:latin typeface="HLNPBF+Cambria Math"/>
                <a:cs typeface="HLNPBF+Cambria Math"/>
              </a:rPr>
              <a:t>=</a:t>
            </a:r>
            <a:r>
              <a:rPr sz="1400" spc="73">
                <a:solidFill>
                  <a:srgbClr val="000000"/>
                </a:solidFill>
                <a:latin typeface="HLNPBF+Cambria Math"/>
                <a:cs typeface="HLNPBF+Cambria Math"/>
              </a:rPr>
              <a:t> </a:t>
            </a:r>
            <a:r>
              <a:rPr sz="1400">
                <a:solidFill>
                  <a:srgbClr val="000000"/>
                </a:solidFill>
                <a:latin typeface="HLNPBF+Cambria Math"/>
                <a:cs typeface="HLNPBF+Cambria Math"/>
              </a:rPr>
              <a:t>ꢄ</a:t>
            </a:r>
          </a:p>
          <a:p>
            <a:pPr marL="971041" marR="0">
              <a:lnSpc>
                <a:spcPts val="744"/>
              </a:lnSpc>
              <a:spcBef>
                <a:spcPts val="5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HLNPBF+Cambria Math"/>
                <a:cs typeface="HLNPBF+Cambria Math"/>
              </a:rPr>
              <a:t>푡</a:t>
            </a:r>
            <a:r>
              <a:rPr sz="1400" spc="38">
                <a:solidFill>
                  <a:srgbClr val="000000"/>
                </a:solidFill>
                <a:latin typeface="HLNPBF+Cambria Math"/>
                <a:cs typeface="HLNPBF+Cambria Math"/>
              </a:rPr>
              <a:t> </a:t>
            </a:r>
            <a:r>
              <a:rPr sz="1400">
                <a:solidFill>
                  <a:srgbClr val="000000"/>
                </a:solidFill>
                <a:latin typeface="HLNPBF+Cambria Math"/>
                <a:cs typeface="HLNPBF+Cambria Math"/>
              </a:rPr>
              <a:t>ꢅ </a:t>
            </a:r>
            <a:r>
              <a:rPr sz="1400" spc="-23">
                <a:solidFill>
                  <a:srgbClr val="000000"/>
                </a:solidFill>
                <a:latin typeface="HLNPBF+Cambria Math"/>
                <a:cs typeface="HLNPBF+Cambria Math"/>
              </a:rPr>
              <a:t>푡</a:t>
            </a:r>
            <a:r>
              <a:rPr sz="1500" spc="68" baseline="-20571">
                <a:solidFill>
                  <a:srgbClr val="000000"/>
                </a:solidFill>
                <a:latin typeface="HLNPBF+Cambria Math"/>
                <a:cs typeface="HLNPBF+Cambria Math"/>
              </a:rPr>
              <a:t>0</a:t>
            </a:r>
            <a:r>
              <a:rPr sz="1400">
                <a:solidFill>
                  <a:srgbClr val="000000"/>
                </a:solidFill>
                <a:latin typeface="HLNPBF+Cambria Math"/>
                <a:cs typeface="HLNPBF+Cambria Math"/>
              </a:rPr>
              <a:t>,</a:t>
            </a:r>
            <a:r>
              <a:rPr sz="1400" spc="1085">
                <a:solidFill>
                  <a:srgbClr val="000000"/>
                </a:solidFill>
                <a:latin typeface="HLNPBF+Cambria Math"/>
                <a:cs typeface="HLNPBF+Cambria Math"/>
              </a:rPr>
              <a:t> </a:t>
            </a:r>
            <a:r>
              <a:rPr sz="1400">
                <a:solidFill>
                  <a:srgbClr val="000000"/>
                </a:solidFill>
                <a:latin typeface="HLNPBF+Cambria Math"/>
                <a:cs typeface="HLNPBF+Cambria Math"/>
              </a:rPr>
              <a:t>푡</a:t>
            </a:r>
            <a:r>
              <a:rPr sz="1400" spc="113">
                <a:solidFill>
                  <a:srgbClr val="000000"/>
                </a:solidFill>
                <a:latin typeface="HLNPBF+Cambria Math"/>
                <a:cs typeface="HLNPBF+Cambria Math"/>
              </a:rPr>
              <a:t> </a:t>
            </a:r>
            <a:r>
              <a:rPr sz="1400">
                <a:solidFill>
                  <a:srgbClr val="000000"/>
                </a:solidFill>
                <a:latin typeface="HLNPBF+Cambria Math"/>
                <a:cs typeface="HLNPBF+Cambria Math"/>
              </a:rPr>
              <a:t>≥</a:t>
            </a:r>
            <a:r>
              <a:rPr sz="1400" spc="82">
                <a:solidFill>
                  <a:srgbClr val="000000"/>
                </a:solidFill>
                <a:latin typeface="HLNPBF+Cambria Math"/>
                <a:cs typeface="HLNPBF+Cambria Math"/>
              </a:rPr>
              <a:t> </a:t>
            </a:r>
            <a:r>
              <a:rPr sz="1400" spc="-12">
                <a:solidFill>
                  <a:srgbClr val="000000"/>
                </a:solidFill>
                <a:latin typeface="HLNPBF+Cambria Math"/>
                <a:cs typeface="HLNPBF+Cambria Math"/>
              </a:rPr>
              <a:t>ꢃ푡</a:t>
            </a:r>
            <a:r>
              <a:rPr sz="1500" baseline="-20571">
                <a:solidFill>
                  <a:srgbClr val="000000"/>
                </a:solidFill>
                <a:latin typeface="HLNPBF+Cambria Math"/>
                <a:cs typeface="HLNPBF+Cambria Math"/>
              </a:rPr>
              <a:t>0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6592823" y="6625828"/>
            <a:ext cx="697671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(4.14)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541019" y="6924532"/>
            <a:ext cx="7287276" cy="6988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 spc="-12">
                <a:solidFill>
                  <a:srgbClr val="000000"/>
                </a:solidFill>
                <a:latin typeface="Times New Roman"/>
                <a:cs typeface="Times New Roman"/>
              </a:rPr>
              <a:t>We</a:t>
            </a:r>
            <a:r>
              <a:rPr sz="140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should keep in mind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that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 three singularity</a:t>
            </a:r>
            <a:r>
              <a:rPr sz="1400" spc="-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functions (impulse, step, and ramp) are</a:t>
            </a:r>
          </a:p>
          <a:p>
            <a:pPr marL="0" marR="0">
              <a:lnSpc>
                <a:spcPts val="1554"/>
              </a:lnSpc>
              <a:spcBef>
                <a:spcPts val="24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related by</a:t>
            </a:r>
            <a:r>
              <a:rPr sz="1400" spc="-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differentiation </a:t>
            </a:r>
            <a:r>
              <a:rPr sz="1400" spc="-11">
                <a:solidFill>
                  <a:srgbClr val="000000"/>
                </a:solidFill>
                <a:latin typeface="Times New Roman"/>
                <a:cs typeface="Times New Roman"/>
              </a:rPr>
              <a:t>as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1137208" y="7497689"/>
            <a:ext cx="697270" cy="7302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spc="15">
                <a:solidFill>
                  <a:srgbClr val="000000"/>
                </a:solidFill>
                <a:latin typeface="HLNPBF+Cambria Math"/>
                <a:cs typeface="HLNPBF+Cambria Math"/>
              </a:rPr>
              <a:t>푑푢(푡)</a:t>
            </a:r>
          </a:p>
          <a:p>
            <a:pPr marL="126491" marR="0">
              <a:lnSpc>
                <a:spcPts val="1645"/>
              </a:lnSpc>
              <a:spcBef>
                <a:spcPts val="358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HLNPBF+Cambria Math"/>
                <a:cs typeface="HLNPBF+Cambria Math"/>
              </a:rPr>
              <a:t>푑푡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2629535" y="7497689"/>
            <a:ext cx="680556" cy="7302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spc="15">
                <a:solidFill>
                  <a:srgbClr val="000000"/>
                </a:solidFill>
                <a:latin typeface="HLNPBF+Cambria Math"/>
                <a:cs typeface="HLNPBF+Cambria Math"/>
              </a:rPr>
              <a:t>푑푟(푡)</a:t>
            </a:r>
          </a:p>
          <a:p>
            <a:pPr marL="117347" marR="0">
              <a:lnSpc>
                <a:spcPts val="1645"/>
              </a:lnSpc>
              <a:spcBef>
                <a:spcPts val="358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HLNPBF+Cambria Math"/>
                <a:cs typeface="HLNPBF+Cambria Math"/>
              </a:rPr>
              <a:t>푑푡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541019" y="7627229"/>
            <a:ext cx="773593" cy="4818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spc="31">
                <a:solidFill>
                  <a:srgbClr val="000000"/>
                </a:solidFill>
                <a:latin typeface="HLNPBF+Cambria Math"/>
                <a:cs typeface="HLNPBF+Cambria Math"/>
              </a:rPr>
              <a:t>훿(푡)</a:t>
            </a:r>
            <a:r>
              <a:rPr sz="1400" spc="38">
                <a:solidFill>
                  <a:srgbClr val="000000"/>
                </a:solidFill>
                <a:latin typeface="HLNPBF+Cambria Math"/>
                <a:cs typeface="HLNPBF+Cambria Math"/>
              </a:rPr>
              <a:t> </a:t>
            </a:r>
            <a:r>
              <a:rPr sz="1400">
                <a:solidFill>
                  <a:srgbClr val="000000"/>
                </a:solidFill>
                <a:latin typeface="HLNPBF+Cambria Math"/>
                <a:cs typeface="HLNPBF+Cambria Math"/>
              </a:rPr>
              <a:t>=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1637029" y="7633325"/>
            <a:ext cx="303267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HLNPBF+Cambria Math"/>
                <a:cs typeface="HLNPBF+Cambria Math"/>
              </a:rPr>
              <a:t>,</a:t>
            </a:r>
          </a:p>
        </p:txBody>
      </p:sp>
      <p:sp>
        <p:nvSpPr>
          <p:cNvPr id="36" name="object 36"/>
          <p:cNvSpPr txBox="1"/>
          <p:nvPr/>
        </p:nvSpPr>
        <p:spPr>
          <a:xfrm>
            <a:off x="2028698" y="7627229"/>
            <a:ext cx="778241" cy="4818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spc="27">
                <a:solidFill>
                  <a:srgbClr val="000000"/>
                </a:solidFill>
                <a:latin typeface="HLNPBF+Cambria Math"/>
                <a:cs typeface="HLNPBF+Cambria Math"/>
              </a:rPr>
              <a:t>푢(푡)</a:t>
            </a:r>
            <a:r>
              <a:rPr sz="1400" spc="43">
                <a:solidFill>
                  <a:srgbClr val="000000"/>
                </a:solidFill>
                <a:latin typeface="HLNPBF+Cambria Math"/>
                <a:cs typeface="HLNPBF+Cambria Math"/>
              </a:rPr>
              <a:t> </a:t>
            </a:r>
            <a:r>
              <a:rPr sz="1400">
                <a:solidFill>
                  <a:srgbClr val="000000"/>
                </a:solidFill>
                <a:latin typeface="HLNPBF+Cambria Math"/>
                <a:cs typeface="HLNPBF+Cambria Math"/>
              </a:rPr>
              <a:t>=</a:t>
            </a:r>
          </a:p>
        </p:txBody>
      </p:sp>
      <p:sp>
        <p:nvSpPr>
          <p:cNvPr id="37" name="object 37"/>
          <p:cNvSpPr txBox="1"/>
          <p:nvPr/>
        </p:nvSpPr>
        <p:spPr>
          <a:xfrm>
            <a:off x="6592823" y="7622524"/>
            <a:ext cx="697671" cy="10128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(4.15)</a:t>
            </a:r>
          </a:p>
          <a:p>
            <a:pPr marL="0" marR="0">
              <a:lnSpc>
                <a:spcPts val="1554"/>
              </a:lnSpc>
              <a:spcBef>
                <a:spcPts val="2715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(4.16)</a:t>
            </a:r>
          </a:p>
        </p:txBody>
      </p:sp>
      <p:sp>
        <p:nvSpPr>
          <p:cNvPr id="38" name="object 38"/>
          <p:cNvSpPr txBox="1"/>
          <p:nvPr/>
        </p:nvSpPr>
        <p:spPr>
          <a:xfrm>
            <a:off x="541019" y="7927324"/>
            <a:ext cx="1644693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or by</a:t>
            </a:r>
            <a:r>
              <a:rPr sz="1400" spc="-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integration </a:t>
            </a:r>
            <a:r>
              <a:rPr sz="1400" spc="-11">
                <a:solidFill>
                  <a:srgbClr val="000000"/>
                </a:solidFill>
                <a:latin typeface="Times New Roman"/>
                <a:cs typeface="Times New Roman"/>
              </a:rPr>
              <a:t>as</a:t>
            </a:r>
          </a:p>
        </p:txBody>
      </p:sp>
      <p:sp>
        <p:nvSpPr>
          <p:cNvPr id="39" name="object 39"/>
          <p:cNvSpPr txBox="1"/>
          <p:nvPr/>
        </p:nvSpPr>
        <p:spPr>
          <a:xfrm>
            <a:off x="541019" y="8110804"/>
            <a:ext cx="1702553" cy="5963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spc="23">
                <a:solidFill>
                  <a:srgbClr val="000000"/>
                </a:solidFill>
                <a:latin typeface="HLNPBF+Cambria Math"/>
                <a:cs typeface="HLNPBF+Cambria Math"/>
              </a:rPr>
              <a:t>푢(푡)</a:t>
            </a:r>
            <a:r>
              <a:rPr sz="1400" spc="58">
                <a:solidFill>
                  <a:srgbClr val="000000"/>
                </a:solidFill>
                <a:latin typeface="HLNPBF+Cambria Math"/>
                <a:cs typeface="HLNPBF+Cambria Math"/>
              </a:rPr>
              <a:t> </a:t>
            </a:r>
            <a:r>
              <a:rPr sz="1400">
                <a:solidFill>
                  <a:srgbClr val="000000"/>
                </a:solidFill>
                <a:latin typeface="HLNPBF+Cambria Math"/>
                <a:cs typeface="HLNPBF+Cambria Math"/>
              </a:rPr>
              <a:t>=</a:t>
            </a:r>
            <a:r>
              <a:rPr sz="1400" spc="86">
                <a:solidFill>
                  <a:srgbClr val="000000"/>
                </a:solidFill>
                <a:latin typeface="HLNPBF+Cambria Math"/>
                <a:cs typeface="HLNPBF+Cambria Math"/>
              </a:rPr>
              <a:t> </a:t>
            </a:r>
            <a:r>
              <a:rPr sz="1400" spc="-280">
                <a:solidFill>
                  <a:srgbClr val="000000"/>
                </a:solidFill>
                <a:latin typeface="HLNPBF+Cambria Math"/>
                <a:cs typeface="HLNPBF+Cambria Math"/>
              </a:rPr>
              <a:t>∫</a:t>
            </a:r>
            <a:r>
              <a:rPr sz="1500" spc="-440" baseline="-42000">
                <a:solidFill>
                  <a:srgbClr val="000000"/>
                </a:solidFill>
                <a:latin typeface="HLNPBF+Cambria Math"/>
                <a:cs typeface="HLNPBF+Cambria Math"/>
              </a:rPr>
              <a:t>ꢂ</a:t>
            </a:r>
            <a:r>
              <a:rPr sz="1500" baseline="60000">
                <a:solidFill>
                  <a:srgbClr val="000000"/>
                </a:solidFill>
                <a:latin typeface="HLNPBF+Cambria Math"/>
                <a:cs typeface="HLNPBF+Cambria Math"/>
              </a:rPr>
              <a:t>ꢁ</a:t>
            </a:r>
            <a:r>
              <a:rPr sz="1500" baseline="-42000">
                <a:solidFill>
                  <a:srgbClr val="000000"/>
                </a:solidFill>
                <a:latin typeface="HLNPBF+Cambria Math"/>
                <a:cs typeface="HLNPBF+Cambria Math"/>
              </a:rPr>
              <a:t>∞</a:t>
            </a:r>
            <a:r>
              <a:rPr sz="1500" spc="-102" baseline="-42000">
                <a:solidFill>
                  <a:srgbClr val="000000"/>
                </a:solidFill>
                <a:latin typeface="HLNPBF+Cambria Math"/>
                <a:cs typeface="HLNPBF+Cambria Math"/>
              </a:rPr>
              <a:t> </a:t>
            </a:r>
            <a:r>
              <a:rPr sz="1400">
                <a:solidFill>
                  <a:srgbClr val="000000"/>
                </a:solidFill>
                <a:latin typeface="HLNPBF+Cambria Math"/>
                <a:cs typeface="HLNPBF+Cambria Math"/>
              </a:rPr>
              <a:t>훿</a:t>
            </a:r>
            <a:r>
              <a:rPr sz="1400" spc="-17">
                <a:solidFill>
                  <a:srgbClr val="000000"/>
                </a:solidFill>
                <a:latin typeface="HLNPBF+Cambria Math"/>
                <a:cs typeface="HLNPBF+Cambria Math"/>
              </a:rPr>
              <a:t> </a:t>
            </a:r>
            <a:r>
              <a:rPr sz="1400" spc="12">
                <a:solidFill>
                  <a:srgbClr val="000000"/>
                </a:solidFill>
                <a:latin typeface="HLNPBF+Cambria Math"/>
                <a:cs typeface="HLNPBF+Cambria Math"/>
              </a:rPr>
              <a:t>(푡)푑푡,</a:t>
            </a:r>
          </a:p>
        </p:txBody>
      </p:sp>
      <p:sp>
        <p:nvSpPr>
          <p:cNvPr id="40" name="object 40"/>
          <p:cNvSpPr txBox="1"/>
          <p:nvPr/>
        </p:nvSpPr>
        <p:spPr>
          <a:xfrm>
            <a:off x="2297302" y="8168249"/>
            <a:ext cx="1618732" cy="4864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spc="20">
                <a:solidFill>
                  <a:srgbClr val="000000"/>
                </a:solidFill>
                <a:latin typeface="HLNPBF+Cambria Math"/>
                <a:cs typeface="HLNPBF+Cambria Math"/>
              </a:rPr>
              <a:t>푟(푡)</a:t>
            </a:r>
            <a:r>
              <a:rPr sz="1400" spc="50">
                <a:solidFill>
                  <a:srgbClr val="000000"/>
                </a:solidFill>
                <a:latin typeface="HLNPBF+Cambria Math"/>
                <a:cs typeface="HLNPBF+Cambria Math"/>
              </a:rPr>
              <a:t> </a:t>
            </a:r>
            <a:r>
              <a:rPr sz="1400">
                <a:solidFill>
                  <a:srgbClr val="000000"/>
                </a:solidFill>
                <a:latin typeface="HLNPBF+Cambria Math"/>
                <a:cs typeface="HLNPBF+Cambria Math"/>
              </a:rPr>
              <a:t>=</a:t>
            </a:r>
            <a:r>
              <a:rPr sz="1400" spc="86">
                <a:solidFill>
                  <a:srgbClr val="000000"/>
                </a:solidFill>
                <a:latin typeface="HLNPBF+Cambria Math"/>
                <a:cs typeface="HLNPBF+Cambria Math"/>
              </a:rPr>
              <a:t> </a:t>
            </a:r>
            <a:r>
              <a:rPr sz="1400">
                <a:solidFill>
                  <a:srgbClr val="000000"/>
                </a:solidFill>
                <a:latin typeface="HLNPBF+Cambria Math"/>
                <a:cs typeface="HLNPBF+Cambria Math"/>
              </a:rPr>
              <a:t>∫</a:t>
            </a:r>
            <a:r>
              <a:rPr sz="1400" spc="1055">
                <a:solidFill>
                  <a:srgbClr val="000000"/>
                </a:solidFill>
                <a:latin typeface="HLNPBF+Cambria Math"/>
                <a:cs typeface="HLNPBF+Cambria Math"/>
              </a:rPr>
              <a:t> </a:t>
            </a:r>
            <a:r>
              <a:rPr sz="1400">
                <a:solidFill>
                  <a:srgbClr val="000000"/>
                </a:solidFill>
                <a:latin typeface="HLNPBF+Cambria Math"/>
                <a:cs typeface="HLNPBF+Cambria Math"/>
              </a:rPr>
              <a:t>푢</a:t>
            </a:r>
            <a:r>
              <a:rPr sz="1400" spc="-31">
                <a:solidFill>
                  <a:srgbClr val="000000"/>
                </a:solidFill>
                <a:latin typeface="HLNPBF+Cambria Math"/>
                <a:cs typeface="HLNPBF+Cambria Math"/>
              </a:rPr>
              <a:t> </a:t>
            </a:r>
            <a:r>
              <a:rPr sz="1400" spc="10">
                <a:solidFill>
                  <a:srgbClr val="000000"/>
                </a:solidFill>
                <a:latin typeface="HLNPBF+Cambria Math"/>
                <a:cs typeface="HLNPBF+Cambria Math"/>
              </a:rPr>
              <a:t>(푡)푑푡</a:t>
            </a:r>
          </a:p>
        </p:txBody>
      </p:sp>
      <p:sp>
        <p:nvSpPr>
          <p:cNvPr id="41" name="object 41"/>
          <p:cNvSpPr txBox="1"/>
          <p:nvPr/>
        </p:nvSpPr>
        <p:spPr>
          <a:xfrm>
            <a:off x="2943479" y="8110804"/>
            <a:ext cx="246210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HLNPBF+Cambria Math"/>
                <a:cs typeface="HLNPBF+Cambria Math"/>
              </a:rPr>
              <a:t>ꢁ</a:t>
            </a:r>
          </a:p>
        </p:txBody>
      </p:sp>
      <p:sp>
        <p:nvSpPr>
          <p:cNvPr id="42" name="object 42"/>
          <p:cNvSpPr txBox="1"/>
          <p:nvPr/>
        </p:nvSpPr>
        <p:spPr>
          <a:xfrm>
            <a:off x="2906902" y="8292161"/>
            <a:ext cx="399384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HLNPBF+Cambria Math"/>
                <a:cs typeface="HLNPBF+Cambria Math"/>
              </a:rPr>
              <a:t>ꢂ∞</a:t>
            </a:r>
          </a:p>
        </p:txBody>
      </p:sp>
      <p:sp>
        <p:nvSpPr>
          <p:cNvPr id="43" name="object 43"/>
          <p:cNvSpPr txBox="1"/>
          <p:nvPr/>
        </p:nvSpPr>
        <p:spPr>
          <a:xfrm>
            <a:off x="3711828" y="10062264"/>
            <a:ext cx="352240" cy="3807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7"/>
              </a:lnSpc>
              <a:spcBef>
                <a:spcPct val="0"/>
              </a:spcBef>
              <a:spcAft>
                <a:spcPct val="0"/>
              </a:spcAft>
            </a:pPr>
            <a:r>
              <a:rPr sz="1100">
                <a:solidFill>
                  <a:srgbClr val="000000"/>
                </a:solidFill>
                <a:latin typeface="Calibri"/>
                <a:cs typeface="Calibri"/>
              </a:rPr>
              <a:t>17</a:t>
            </a:r>
          </a:p>
        </p:txBody>
      </p:sp>
      <p:sp>
        <p:nvSpPr>
          <p:cNvPr id="45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3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92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91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90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89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88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87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86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85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84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83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82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80" name="object 1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" name="object 2"/>
          <p:cNvSpPr/>
          <p:nvPr/>
        </p:nvSpPr>
        <p:spPr>
          <a:xfrm>
            <a:off x="304800" y="293116"/>
            <a:ext cx="6952488" cy="10084002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3934714" y="10122699"/>
            <a:ext cx="105790" cy="52501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541019" y="527805"/>
            <a:ext cx="1354671" cy="5673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University of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Diyala</a:t>
            </a:r>
          </a:p>
          <a:p>
            <a:pPr marL="0" marR="0">
              <a:lnSpc>
                <a:spcPts val="1311"/>
              </a:lnSpc>
              <a:spcBef>
                <a:spcPts val="94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Engineering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College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956936" y="527805"/>
            <a:ext cx="1199208" cy="3951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Electrical Circuits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41019" y="1173845"/>
            <a:ext cx="5813234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METHOD 2 </a:t>
            </a:r>
            <a:r>
              <a:rPr sz="1400" spc="-12">
                <a:solidFill>
                  <a:srgbClr val="000000"/>
                </a:solidFill>
                <a:latin typeface="Times New Roman"/>
                <a:cs typeface="Times New Roman"/>
              </a:rPr>
              <a:t>We</a:t>
            </a:r>
            <a:r>
              <a:rPr sz="1400" spc="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may directly</a:t>
            </a:r>
            <a:r>
              <a:rPr sz="1400" spc="-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apply</a:t>
            </a:r>
            <a:r>
              <a:rPr sz="1400" spc="-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KVL</a:t>
            </a:r>
            <a:r>
              <a:rPr sz="1400" spc="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to the circuit </a:t>
            </a:r>
            <a:r>
              <a:rPr sz="1400" spc="-11">
                <a:solidFill>
                  <a:srgbClr val="000000"/>
                </a:solidFill>
                <a:latin typeface="Times New Roman"/>
                <a:cs typeface="Times New Roman"/>
              </a:rPr>
              <a:t>as</a:t>
            </a:r>
            <a:r>
              <a:rPr sz="1400" spc="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00" spc="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Fig. 2(b).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41019" y="1536557"/>
            <a:ext cx="1052681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For loop 1,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41019" y="1875018"/>
            <a:ext cx="628230" cy="7307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FVMDRS+Cambria Math"/>
                <a:cs typeface="FVMDRS+Cambria Math"/>
              </a:rPr>
              <a:t>1</a:t>
            </a:r>
            <a:r>
              <a:rPr sz="1400" spc="-75">
                <a:solidFill>
                  <a:srgbClr val="000000"/>
                </a:solidFill>
                <a:latin typeface="FVMDRS+Cambria Math"/>
                <a:cs typeface="FVMDRS+Cambria Math"/>
              </a:rPr>
              <a:t> </a:t>
            </a:r>
            <a:r>
              <a:rPr sz="1400">
                <a:solidFill>
                  <a:srgbClr val="000000"/>
                </a:solidFill>
                <a:latin typeface="FVMDRS+Cambria Math"/>
                <a:cs typeface="FVMDRS+Cambria Math"/>
              </a:rPr>
              <a:t>푑ꢀ</a:t>
            </a:r>
            <a:r>
              <a:rPr sz="1500" baseline="-20571">
                <a:solidFill>
                  <a:srgbClr val="000000"/>
                </a:solidFill>
                <a:latin typeface="FVMDRS+Cambria Math"/>
                <a:cs typeface="FVMDRS+Cambria Math"/>
              </a:rPr>
              <a:t>ꢁ</a:t>
            </a:r>
          </a:p>
          <a:p>
            <a:pPr marL="0" marR="0">
              <a:lnSpc>
                <a:spcPts val="1645"/>
              </a:lnSpc>
              <a:spcBef>
                <a:spcPts val="21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FVMDRS+Cambria Math"/>
                <a:cs typeface="FVMDRS+Cambria Math"/>
              </a:rPr>
              <a:t>2</a:t>
            </a:r>
            <a:r>
              <a:rPr sz="1400" spc="176">
                <a:solidFill>
                  <a:srgbClr val="000000"/>
                </a:solidFill>
                <a:latin typeface="FVMDRS+Cambria Math"/>
                <a:cs typeface="FVMDRS+Cambria Math"/>
              </a:rPr>
              <a:t> </a:t>
            </a:r>
            <a:r>
              <a:rPr sz="1400">
                <a:solidFill>
                  <a:srgbClr val="000000"/>
                </a:solidFill>
                <a:latin typeface="FVMDRS+Cambria Math"/>
                <a:cs typeface="FVMDRS+Cambria Math"/>
              </a:rPr>
              <a:t>푑푡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951280" y="2010654"/>
            <a:ext cx="1497712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FVMDRS+Cambria Math"/>
                <a:cs typeface="FVMDRS+Cambria Math"/>
              </a:rPr>
              <a:t>+ 2(ꢀ</a:t>
            </a:r>
            <a:r>
              <a:rPr sz="1400" spc="586">
                <a:solidFill>
                  <a:srgbClr val="000000"/>
                </a:solidFill>
                <a:latin typeface="FVMDRS+Cambria Math"/>
                <a:cs typeface="FVMDRS+Cambria Math"/>
              </a:rPr>
              <a:t> </a:t>
            </a:r>
            <a:r>
              <a:rPr sz="1400">
                <a:solidFill>
                  <a:srgbClr val="000000"/>
                </a:solidFill>
                <a:latin typeface="FVMDRS+Cambria Math"/>
                <a:cs typeface="FVMDRS+Cambria Math"/>
              </a:rPr>
              <a:t>− ꢀ</a:t>
            </a:r>
            <a:r>
              <a:rPr sz="1400" spc="327">
                <a:solidFill>
                  <a:srgbClr val="000000"/>
                </a:solidFill>
                <a:latin typeface="FVMDRS+Cambria Math"/>
                <a:cs typeface="FVMDRS+Cambria Math"/>
              </a:rPr>
              <a:t> </a:t>
            </a:r>
            <a:r>
              <a:rPr sz="1400">
                <a:solidFill>
                  <a:srgbClr val="000000"/>
                </a:solidFill>
                <a:latin typeface="FVMDRS+Cambria Math"/>
                <a:cs typeface="FVMDRS+Cambria Math"/>
              </a:rPr>
              <a:t>)</a:t>
            </a:r>
            <a:r>
              <a:rPr sz="1400" spc="82">
                <a:solidFill>
                  <a:srgbClr val="000000"/>
                </a:solidFill>
                <a:latin typeface="FVMDRS+Cambria Math"/>
                <a:cs typeface="FVMDRS+Cambria Math"/>
              </a:rPr>
              <a:t> </a:t>
            </a:r>
            <a:r>
              <a:rPr sz="1400">
                <a:solidFill>
                  <a:srgbClr val="000000"/>
                </a:solidFill>
                <a:latin typeface="FVMDRS+Cambria Math"/>
                <a:cs typeface="FVMDRS+Cambria Math"/>
              </a:rPr>
              <a:t>=</a:t>
            </a:r>
            <a:r>
              <a:rPr sz="1400" spc="86">
                <a:solidFill>
                  <a:srgbClr val="000000"/>
                </a:solidFill>
                <a:latin typeface="FVMDRS+Cambria Math"/>
                <a:cs typeface="FVMDRS+Cambria Math"/>
              </a:rPr>
              <a:t> </a:t>
            </a:r>
            <a:r>
              <a:rPr sz="1400">
                <a:solidFill>
                  <a:srgbClr val="000000"/>
                </a:solidFill>
                <a:latin typeface="FVMDRS+Cambria Math"/>
                <a:cs typeface="FVMDRS+Cambria Math"/>
              </a:rPr>
              <a:t>0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348994" y="2096465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FVMDRS+Cambria Math"/>
                <a:cs typeface="FVMDRS+Cambria Math"/>
              </a:rPr>
              <a:t>ꢁ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696466" y="2096465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FVMDRS+Cambria Math"/>
                <a:cs typeface="FVMDRS+Cambria Math"/>
              </a:rPr>
              <a:t>ꢂ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541019" y="2450033"/>
            <a:ext cx="590621" cy="4745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0804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500" spc="15" baseline="25499">
                <a:solidFill>
                  <a:srgbClr val="000000"/>
                </a:solidFill>
                <a:latin typeface="FVMDRS+Cambria Math"/>
                <a:cs typeface="FVMDRS+Cambria Math"/>
              </a:rPr>
              <a:t>ꢃꢄ</a:t>
            </a:r>
            <a:r>
              <a:rPr sz="800">
                <a:solidFill>
                  <a:srgbClr val="000000"/>
                </a:solidFill>
                <a:latin typeface="FVMDRS+Cambria Math"/>
                <a:cs typeface="FVMDRS+Cambria Math"/>
              </a:rPr>
              <a:t>ꢅ</a:t>
            </a:r>
          </a:p>
          <a:p>
            <a:pPr marL="0" marR="0">
              <a:lnSpc>
                <a:spcPts val="623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FVMDRS+Cambria Math"/>
                <a:cs typeface="FVMDRS+Cambria Math"/>
              </a:rPr>
              <a:t>∴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966520" y="2505954"/>
            <a:ext cx="1448944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FVMDRS+Cambria Math"/>
                <a:cs typeface="FVMDRS+Cambria Math"/>
              </a:rPr>
              <a:t>+ 4ꢀ</a:t>
            </a:r>
            <a:r>
              <a:rPr sz="1400" spc="598">
                <a:solidFill>
                  <a:srgbClr val="000000"/>
                </a:solidFill>
                <a:latin typeface="FVMDRS+Cambria Math"/>
                <a:cs typeface="FVMDRS+Cambria Math"/>
              </a:rPr>
              <a:t> </a:t>
            </a:r>
            <a:r>
              <a:rPr sz="1400">
                <a:solidFill>
                  <a:srgbClr val="000000"/>
                </a:solidFill>
                <a:latin typeface="FVMDRS+Cambria Math"/>
                <a:cs typeface="FVMDRS+Cambria Math"/>
              </a:rPr>
              <a:t>− 4ꢀ</a:t>
            </a:r>
            <a:r>
              <a:rPr sz="1400" spc="707">
                <a:solidFill>
                  <a:srgbClr val="000000"/>
                </a:solidFill>
                <a:latin typeface="FVMDRS+Cambria Math"/>
                <a:cs typeface="FVMDRS+Cambria Math"/>
              </a:rPr>
              <a:t> </a:t>
            </a:r>
            <a:r>
              <a:rPr sz="1400">
                <a:solidFill>
                  <a:srgbClr val="000000"/>
                </a:solidFill>
                <a:latin typeface="FVMDRS+Cambria Math"/>
                <a:cs typeface="FVMDRS+Cambria Math"/>
              </a:rPr>
              <a:t>=</a:t>
            </a:r>
            <a:r>
              <a:rPr sz="1400" spc="86">
                <a:solidFill>
                  <a:srgbClr val="000000"/>
                </a:solidFill>
                <a:latin typeface="FVMDRS+Cambria Math"/>
                <a:cs typeface="FVMDRS+Cambria Math"/>
              </a:rPr>
              <a:t> </a:t>
            </a:r>
            <a:r>
              <a:rPr sz="1400">
                <a:solidFill>
                  <a:srgbClr val="000000"/>
                </a:solidFill>
                <a:latin typeface="FVMDRS+Cambria Math"/>
                <a:cs typeface="FVMDRS+Cambria Math"/>
              </a:rPr>
              <a:t>0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6815328" y="2566781"/>
            <a:ext cx="475321" cy="1236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(1)</a:t>
            </a:r>
          </a:p>
          <a:p>
            <a:pPr marL="0" marR="0">
              <a:lnSpc>
                <a:spcPts val="1554"/>
              </a:lnSpc>
              <a:spcBef>
                <a:spcPts val="4479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(2)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1289558" y="2591765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FVMDRS+Cambria Math"/>
                <a:cs typeface="FVMDRS+Cambria Math"/>
              </a:rPr>
              <a:t>ꢁ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1737614" y="2591765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FVMDRS+Cambria Math"/>
                <a:cs typeface="FVMDRS+Cambria Math"/>
              </a:rPr>
              <a:t>ꢂ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759256" y="2645105"/>
            <a:ext cx="32705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FVMDRS+Cambria Math"/>
                <a:cs typeface="FVMDRS+Cambria Math"/>
              </a:rPr>
              <a:t>ꢃꢆ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541019" y="2874629"/>
            <a:ext cx="2783902" cy="8793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For loop 2,</a:t>
            </a:r>
          </a:p>
          <a:p>
            <a:pPr marL="0" marR="0">
              <a:lnSpc>
                <a:spcPts val="1645"/>
              </a:lnSpc>
              <a:spcBef>
                <a:spcPts val="1626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FVMDRS+Cambria Math"/>
                <a:cs typeface="FVMDRS+Cambria Math"/>
              </a:rPr>
              <a:t>6 ꢀ</a:t>
            </a:r>
            <a:r>
              <a:rPr sz="1400" spc="630">
                <a:solidFill>
                  <a:srgbClr val="000000"/>
                </a:solidFill>
                <a:latin typeface="FVMDRS+Cambria Math"/>
                <a:cs typeface="FVMDRS+Cambria Math"/>
              </a:rPr>
              <a:t> </a:t>
            </a:r>
            <a:r>
              <a:rPr sz="1400">
                <a:solidFill>
                  <a:srgbClr val="000000"/>
                </a:solidFill>
                <a:latin typeface="FVMDRS+Cambria Math"/>
                <a:cs typeface="FVMDRS+Cambria Math"/>
              </a:rPr>
              <a:t>− 2ꢀ</a:t>
            </a:r>
            <a:r>
              <a:rPr sz="1400" spc="598">
                <a:solidFill>
                  <a:srgbClr val="000000"/>
                </a:solidFill>
                <a:latin typeface="FVMDRS+Cambria Math"/>
                <a:cs typeface="FVMDRS+Cambria Math"/>
              </a:rPr>
              <a:t> </a:t>
            </a:r>
            <a:r>
              <a:rPr sz="1400">
                <a:solidFill>
                  <a:srgbClr val="000000"/>
                </a:solidFill>
                <a:latin typeface="FVMDRS+Cambria Math"/>
                <a:cs typeface="FVMDRS+Cambria Math"/>
              </a:rPr>
              <a:t>− 3ꢀ</a:t>
            </a:r>
            <a:r>
              <a:rPr sz="1400" spc="682">
                <a:solidFill>
                  <a:srgbClr val="000000"/>
                </a:solidFill>
                <a:latin typeface="FVMDRS+Cambria Math"/>
                <a:cs typeface="FVMDRS+Cambria Math"/>
              </a:rPr>
              <a:t> </a:t>
            </a:r>
            <a:r>
              <a:rPr sz="1400">
                <a:solidFill>
                  <a:srgbClr val="000000"/>
                </a:solidFill>
                <a:latin typeface="FVMDRS+Cambria Math"/>
                <a:cs typeface="FVMDRS+Cambria Math"/>
              </a:rPr>
              <a:t>=</a:t>
            </a:r>
            <a:r>
              <a:rPr sz="1400" spc="74">
                <a:solidFill>
                  <a:srgbClr val="000000"/>
                </a:solidFill>
                <a:latin typeface="FVMDRS+Cambria Math"/>
                <a:cs typeface="FVMDRS+Cambria Math"/>
              </a:rPr>
              <a:t> </a:t>
            </a:r>
            <a:r>
              <a:rPr sz="1400">
                <a:solidFill>
                  <a:srgbClr val="000000"/>
                </a:solidFill>
                <a:latin typeface="FVMDRS+Cambria Math"/>
                <a:cs typeface="FVMDRS+Cambria Math"/>
              </a:rPr>
              <a:t>0</a:t>
            </a:r>
            <a:r>
              <a:rPr sz="1400" spc="393">
                <a:solidFill>
                  <a:srgbClr val="000000"/>
                </a:solidFill>
                <a:latin typeface="FVMDRS+Cambria Math"/>
                <a:cs typeface="FVMDRS+Cambria Math"/>
              </a:rPr>
              <a:t> </a:t>
            </a:r>
            <a:r>
              <a:rPr sz="1400">
                <a:solidFill>
                  <a:srgbClr val="000000"/>
                </a:solidFill>
                <a:latin typeface="FVMDRS+Cambria Math"/>
                <a:cs typeface="FVMDRS+Cambria Math"/>
              </a:rPr>
              <a:t>⇒</a:t>
            </a:r>
            <a:r>
              <a:rPr sz="1400" spc="391">
                <a:solidFill>
                  <a:srgbClr val="000000"/>
                </a:solidFill>
                <a:latin typeface="FVMDRS+Cambria Math"/>
                <a:cs typeface="FVMDRS+Cambria Math"/>
              </a:rPr>
              <a:t> </a:t>
            </a:r>
            <a:r>
              <a:rPr sz="1400">
                <a:solidFill>
                  <a:srgbClr val="000000"/>
                </a:solidFill>
                <a:latin typeface="FVMDRS+Cambria Math"/>
                <a:cs typeface="FVMDRS+Cambria Math"/>
              </a:rPr>
              <a:t>ꢀ</a:t>
            </a:r>
            <a:r>
              <a:rPr sz="1400" spc="723">
                <a:solidFill>
                  <a:srgbClr val="000000"/>
                </a:solidFill>
                <a:latin typeface="FVMDRS+Cambria Math"/>
                <a:cs typeface="FVMDRS+Cambria Math"/>
              </a:rPr>
              <a:t> </a:t>
            </a:r>
            <a:r>
              <a:rPr sz="1400">
                <a:solidFill>
                  <a:srgbClr val="000000"/>
                </a:solidFill>
                <a:latin typeface="FVMDRS+Cambria Math"/>
                <a:cs typeface="FVMDRS+Cambria Math"/>
              </a:rPr>
              <a:t>=</a:t>
            </a:r>
            <a:r>
              <a:rPr sz="1400" spc="889">
                <a:solidFill>
                  <a:srgbClr val="000000"/>
                </a:solidFill>
                <a:latin typeface="FVMDRS+Cambria Math"/>
                <a:cs typeface="FVMDRS+Cambria Math"/>
              </a:rPr>
              <a:t> </a:t>
            </a:r>
            <a:r>
              <a:rPr sz="1400">
                <a:solidFill>
                  <a:srgbClr val="000000"/>
                </a:solidFill>
                <a:latin typeface="FVMDRS+Cambria Math"/>
                <a:cs typeface="FVMDRS+Cambria Math"/>
              </a:rPr>
              <a:t>ꢀ</a:t>
            </a:r>
          </a:p>
          <a:p>
            <a:pPr marL="2347595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FVMDRS+Cambria Math"/>
                <a:cs typeface="FVMDRS+Cambria Math"/>
              </a:rPr>
              <a:t>ꢁ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2733167" y="3222701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FVMDRS+Cambria Math"/>
                <a:cs typeface="FVMDRS+Cambria Math"/>
              </a:rPr>
              <a:t>5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736396" y="3364433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FVMDRS+Cambria Math"/>
                <a:cs typeface="FVMDRS+Cambria Math"/>
              </a:rPr>
              <a:t>ꢂ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1178356" y="3364433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FVMDRS+Cambria Math"/>
                <a:cs typeface="FVMDRS+Cambria Math"/>
              </a:rPr>
              <a:t>ꢁ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1621789" y="3364433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FVMDRS+Cambria Math"/>
                <a:cs typeface="FVMDRS+Cambria Math"/>
              </a:rPr>
              <a:t>ꢁ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2420747" y="3364433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FVMDRS+Cambria Math"/>
                <a:cs typeface="FVMDRS+Cambria Math"/>
              </a:rPr>
              <a:t>ꢂ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2733167" y="3417773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FVMDRS+Cambria Math"/>
                <a:cs typeface="FVMDRS+Cambria Math"/>
              </a:rPr>
              <a:t>ꢇ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541019" y="3646154"/>
            <a:ext cx="3080745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Substituting Eq. (2) into Eq. (1) gives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541019" y="3995751"/>
            <a:ext cx="361716" cy="5148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500" spc="15" baseline="25499">
                <a:solidFill>
                  <a:srgbClr val="000000"/>
                </a:solidFill>
                <a:latin typeface="FVMDRS+Cambria Math"/>
                <a:cs typeface="FVMDRS+Cambria Math"/>
              </a:rPr>
              <a:t>ꢃꢄ</a:t>
            </a:r>
            <a:r>
              <a:rPr sz="800">
                <a:solidFill>
                  <a:srgbClr val="000000"/>
                </a:solidFill>
                <a:latin typeface="FVMDRS+Cambria Math"/>
                <a:cs typeface="FVMDRS+Cambria Math"/>
              </a:rPr>
              <a:t>ꢅ</a:t>
            </a:r>
          </a:p>
          <a:p>
            <a:pPr marL="27431" marR="0">
              <a:lnSpc>
                <a:spcPts val="1167"/>
              </a:lnSpc>
              <a:spcBef>
                <a:spcPts val="156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FVMDRS+Cambria Math"/>
                <a:cs typeface="FVMDRS+Cambria Math"/>
              </a:rPr>
              <a:t>ꢃꢆ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948232" y="3995751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FVMDRS+Cambria Math"/>
                <a:cs typeface="FVMDRS+Cambria Math"/>
              </a:rPr>
              <a:t>ꢂ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2682875" y="3995751"/>
            <a:ext cx="380766" cy="5543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 spc="15">
                <a:solidFill>
                  <a:srgbClr val="000000"/>
                </a:solidFill>
                <a:latin typeface="FVMDRS+Cambria Math"/>
                <a:cs typeface="FVMDRS+Cambria Math"/>
              </a:rPr>
              <a:t>ꢃꢄ</a:t>
            </a:r>
            <a:r>
              <a:rPr sz="1200" baseline="-20399">
                <a:solidFill>
                  <a:srgbClr val="000000"/>
                </a:solidFill>
                <a:latin typeface="FVMDRS+Cambria Math"/>
                <a:cs typeface="FVMDRS+Cambria Math"/>
              </a:rPr>
              <a:t>ꢅ</a:t>
            </a:r>
          </a:p>
          <a:p>
            <a:pPr marL="42672" marR="0">
              <a:lnSpc>
                <a:spcPts val="1167"/>
              </a:lnSpc>
              <a:spcBef>
                <a:spcPts val="156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FVMDRS+Cambria Math"/>
                <a:cs typeface="FVMDRS+Cambria Math"/>
              </a:rPr>
              <a:t>ꢄ</a:t>
            </a:r>
            <a:r>
              <a:rPr sz="1200" baseline="-20399">
                <a:solidFill>
                  <a:srgbClr val="000000"/>
                </a:solidFill>
                <a:latin typeface="FVMDRS+Cambria Math"/>
                <a:cs typeface="FVMDRS+Cambria Math"/>
              </a:rPr>
              <a:t>ꢅ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2928239" y="3995751"/>
            <a:ext cx="836412" cy="5592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44423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FVMDRS+Cambria Math"/>
                <a:cs typeface="FVMDRS+Cambria Math"/>
              </a:rPr>
              <a:t>ꢂ</a:t>
            </a:r>
          </a:p>
          <a:p>
            <a:pPr marL="0" marR="0">
              <a:lnSpc>
                <a:spcPts val="827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FVMDRS+Cambria Math"/>
                <a:cs typeface="FVMDRS+Cambria Math"/>
              </a:rPr>
              <a:t>=</a:t>
            </a:r>
            <a:r>
              <a:rPr sz="1400" spc="74">
                <a:solidFill>
                  <a:srgbClr val="000000"/>
                </a:solidFill>
                <a:latin typeface="FVMDRS+Cambria Math"/>
                <a:cs typeface="FVMDRS+Cambria Math"/>
              </a:rPr>
              <a:t> </a:t>
            </a:r>
            <a:r>
              <a:rPr sz="1400">
                <a:solidFill>
                  <a:srgbClr val="000000"/>
                </a:solidFill>
                <a:latin typeface="FVMDRS+Cambria Math"/>
                <a:cs typeface="FVMDRS+Cambria Math"/>
              </a:rPr>
              <a:t>−</a:t>
            </a:r>
            <a:r>
              <a:rPr sz="1400" spc="734">
                <a:solidFill>
                  <a:srgbClr val="000000"/>
                </a:solidFill>
                <a:latin typeface="FVMDRS+Cambria Math"/>
                <a:cs typeface="FVMDRS+Cambria Math"/>
              </a:rPr>
              <a:t> </a:t>
            </a:r>
            <a:r>
              <a:rPr sz="1400">
                <a:solidFill>
                  <a:srgbClr val="000000"/>
                </a:solidFill>
                <a:latin typeface="FVMDRS+Cambria Math"/>
                <a:cs typeface="FVMDRS+Cambria Math"/>
              </a:rPr>
              <a:t>푑푡</a:t>
            </a:r>
          </a:p>
          <a:p>
            <a:pPr marL="344423" marR="0">
              <a:lnSpc>
                <a:spcPts val="708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FVMDRS+Cambria Math"/>
                <a:cs typeface="FVMDRS+Cambria Math"/>
              </a:rPr>
              <a:t>ꢈ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776020" y="4051671"/>
            <a:ext cx="1005460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FVMDRS+Cambria Math"/>
                <a:cs typeface="FVMDRS+Cambria Math"/>
              </a:rPr>
              <a:t>+</a:t>
            </a:r>
            <a:r>
              <a:rPr sz="1400" spc="818">
                <a:solidFill>
                  <a:srgbClr val="000000"/>
                </a:solidFill>
                <a:latin typeface="FVMDRS+Cambria Math"/>
                <a:cs typeface="FVMDRS+Cambria Math"/>
              </a:rPr>
              <a:t> </a:t>
            </a:r>
            <a:r>
              <a:rPr sz="1400">
                <a:solidFill>
                  <a:srgbClr val="000000"/>
                </a:solidFill>
                <a:latin typeface="FVMDRS+Cambria Math"/>
                <a:cs typeface="FVMDRS+Cambria Math"/>
              </a:rPr>
              <a:t>ꢀ</a:t>
            </a:r>
            <a:r>
              <a:rPr sz="1400" spc="688">
                <a:solidFill>
                  <a:srgbClr val="000000"/>
                </a:solidFill>
                <a:latin typeface="FVMDRS+Cambria Math"/>
                <a:cs typeface="FVMDRS+Cambria Math"/>
              </a:rPr>
              <a:t> </a:t>
            </a:r>
            <a:r>
              <a:rPr sz="1400">
                <a:solidFill>
                  <a:srgbClr val="000000"/>
                </a:solidFill>
                <a:latin typeface="FVMDRS+Cambria Math"/>
                <a:cs typeface="FVMDRS+Cambria Math"/>
              </a:rPr>
              <a:t>=</a:t>
            </a:r>
            <a:r>
              <a:rPr sz="1400" spc="73">
                <a:solidFill>
                  <a:srgbClr val="000000"/>
                </a:solidFill>
                <a:latin typeface="FVMDRS+Cambria Math"/>
                <a:cs typeface="FVMDRS+Cambria Math"/>
              </a:rPr>
              <a:t> </a:t>
            </a:r>
            <a:r>
              <a:rPr sz="1400">
                <a:solidFill>
                  <a:srgbClr val="000000"/>
                </a:solidFill>
                <a:latin typeface="FVMDRS+Cambria Math"/>
                <a:cs typeface="FVMDRS+Cambria Math"/>
              </a:rPr>
              <a:t>0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1995170" y="4051671"/>
            <a:ext cx="421065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FVMDRS+Cambria Math"/>
                <a:cs typeface="FVMDRS+Cambria Math"/>
              </a:rPr>
              <a:t>⇒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1103680" y="4137482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FVMDRS+Cambria Math"/>
                <a:cs typeface="FVMDRS+Cambria Math"/>
              </a:rPr>
              <a:t>ꢁ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948232" y="4190822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FVMDRS+Cambria Math"/>
                <a:cs typeface="FVMDRS+Cambria Math"/>
              </a:rPr>
              <a:t>ꢈ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541019" y="4492107"/>
            <a:ext cx="4293020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Since </a:t>
            </a:r>
            <a:r>
              <a:rPr sz="1400">
                <a:solidFill>
                  <a:srgbClr val="000000"/>
                </a:solidFill>
                <a:latin typeface="FVMDRS+Cambria Math"/>
                <a:cs typeface="FVMDRS+Cambria Math"/>
              </a:rPr>
              <a:t>ꢀ</a:t>
            </a:r>
            <a:r>
              <a:rPr sz="1400" spc="688">
                <a:solidFill>
                  <a:srgbClr val="000000"/>
                </a:solidFill>
                <a:latin typeface="FVMDRS+Cambria Math"/>
                <a:cs typeface="FVMDRS+Cambria Math"/>
              </a:rPr>
              <a:t> </a:t>
            </a:r>
            <a:r>
              <a:rPr sz="1400">
                <a:solidFill>
                  <a:srgbClr val="000000"/>
                </a:solidFill>
                <a:latin typeface="FVMDRS+Cambria Math"/>
                <a:cs typeface="FVMDRS+Cambria Math"/>
              </a:rPr>
              <a:t>=</a:t>
            </a:r>
            <a:r>
              <a:rPr sz="1400" spc="85">
                <a:solidFill>
                  <a:srgbClr val="000000"/>
                </a:solidFill>
                <a:latin typeface="FVMDRS+Cambria Math"/>
                <a:cs typeface="FVMDRS+Cambria Math"/>
              </a:rPr>
              <a:t> </a:t>
            </a:r>
            <a:r>
              <a:rPr sz="1400" spc="36">
                <a:solidFill>
                  <a:srgbClr val="000000"/>
                </a:solidFill>
                <a:latin typeface="FVMDRS+Cambria Math"/>
                <a:cs typeface="FVMDRS+Cambria Math"/>
              </a:rPr>
              <a:t>ꢀ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, we</a:t>
            </a:r>
            <a:r>
              <a:rPr sz="1400" spc="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may replace </a:t>
            </a:r>
            <a:r>
              <a:rPr sz="1400">
                <a:solidFill>
                  <a:srgbClr val="000000"/>
                </a:solidFill>
                <a:latin typeface="FVMDRS+Cambria Math"/>
                <a:cs typeface="FVMDRS+Cambria Math"/>
              </a:rPr>
              <a:t>ꢀ</a:t>
            </a:r>
            <a:r>
              <a:rPr sz="1400" spc="640">
                <a:solidFill>
                  <a:srgbClr val="000000"/>
                </a:solidFill>
                <a:latin typeface="FVMDRS+Cambria Math"/>
                <a:cs typeface="FVMDRS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with </a:t>
            </a:r>
            <a:r>
              <a:rPr sz="1400">
                <a:solidFill>
                  <a:srgbClr val="000000"/>
                </a:solidFill>
                <a:latin typeface="FVMDRS+Cambria Math"/>
                <a:cs typeface="FVMDRS+Cambria Math"/>
              </a:rPr>
              <a:t>ꢀ</a:t>
            </a:r>
            <a:r>
              <a:rPr sz="1400" spc="87">
                <a:solidFill>
                  <a:srgbClr val="000000"/>
                </a:solidFill>
                <a:latin typeface="FVMDRS+Cambria Math"/>
                <a:cs typeface="FVMDRS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 integrate:</a:t>
            </a:r>
          </a:p>
        </p:txBody>
      </p:sp>
      <p:sp>
        <p:nvSpPr>
          <p:cNvPr id="36" name="object 36"/>
          <p:cNvSpPr txBox="1"/>
          <p:nvPr/>
        </p:nvSpPr>
        <p:spPr>
          <a:xfrm>
            <a:off x="1032052" y="4577918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FVMDRS+Cambria Math"/>
                <a:cs typeface="FVMDRS+Cambria Math"/>
              </a:rPr>
              <a:t>ꢁ</a:t>
            </a:r>
          </a:p>
        </p:txBody>
      </p:sp>
      <p:sp>
        <p:nvSpPr>
          <p:cNvPr id="37" name="object 37"/>
          <p:cNvSpPr txBox="1"/>
          <p:nvPr/>
        </p:nvSpPr>
        <p:spPr>
          <a:xfrm>
            <a:off x="2708782" y="4577918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FVMDRS+Cambria Math"/>
                <a:cs typeface="FVMDRS+Cambria Math"/>
              </a:rPr>
              <a:t>ꢁ</a:t>
            </a:r>
          </a:p>
        </p:txBody>
      </p:sp>
      <p:sp>
        <p:nvSpPr>
          <p:cNvPr id="38" name="object 38"/>
          <p:cNvSpPr txBox="1"/>
          <p:nvPr/>
        </p:nvSpPr>
        <p:spPr>
          <a:xfrm>
            <a:off x="843076" y="4865954"/>
            <a:ext cx="416735" cy="4911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 spc="18">
                <a:solidFill>
                  <a:srgbClr val="000000"/>
                </a:solidFill>
                <a:latin typeface="FVMDRS+Cambria Math"/>
                <a:cs typeface="FVMDRS+Cambria Math"/>
              </a:rPr>
              <a:t>ꢄ(ꢆ)</a:t>
            </a:r>
          </a:p>
          <a:p>
            <a:pPr marL="0" marR="0">
              <a:lnSpc>
                <a:spcPts val="1167"/>
              </a:lnSpc>
              <a:spcBef>
                <a:spcPts val="32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FVMDRS+Cambria Math"/>
                <a:cs typeface="FVMDRS+Cambria Math"/>
              </a:rPr>
              <a:t>ꢄ(ꢉ)</a:t>
            </a:r>
          </a:p>
        </p:txBody>
      </p:sp>
      <p:sp>
        <p:nvSpPr>
          <p:cNvPr id="39" name="object 39"/>
          <p:cNvSpPr txBox="1"/>
          <p:nvPr/>
        </p:nvSpPr>
        <p:spPr>
          <a:xfrm>
            <a:off x="1126540" y="4855286"/>
            <a:ext cx="794998" cy="5592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44373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FVMDRS+Cambria Math"/>
                <a:cs typeface="FVMDRS+Cambria Math"/>
              </a:rPr>
              <a:t>ꢂ</a:t>
            </a:r>
          </a:p>
          <a:p>
            <a:pPr marL="0" marR="0">
              <a:lnSpc>
                <a:spcPts val="827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FVMDRS+Cambria Math"/>
                <a:cs typeface="FVMDRS+Cambria Math"/>
              </a:rPr>
              <a:t>=</a:t>
            </a:r>
            <a:r>
              <a:rPr sz="1400" spc="85">
                <a:solidFill>
                  <a:srgbClr val="000000"/>
                </a:solidFill>
                <a:latin typeface="FVMDRS+Cambria Math"/>
                <a:cs typeface="FVMDRS+Cambria Math"/>
              </a:rPr>
              <a:t> </a:t>
            </a:r>
            <a:r>
              <a:rPr sz="1400">
                <a:solidFill>
                  <a:srgbClr val="000000"/>
                </a:solidFill>
                <a:latin typeface="FVMDRS+Cambria Math"/>
                <a:cs typeface="FVMDRS+Cambria Math"/>
              </a:rPr>
              <a:t>−</a:t>
            </a:r>
            <a:r>
              <a:rPr sz="1400" spc="734">
                <a:solidFill>
                  <a:srgbClr val="000000"/>
                </a:solidFill>
                <a:latin typeface="FVMDRS+Cambria Math"/>
                <a:cs typeface="FVMDRS+Cambria Math"/>
              </a:rPr>
              <a:t> </a:t>
            </a:r>
            <a:r>
              <a:rPr sz="1400" spc="36">
                <a:solidFill>
                  <a:srgbClr val="000000"/>
                </a:solidFill>
                <a:latin typeface="FVMDRS+Cambria Math"/>
                <a:cs typeface="FVMDRS+Cambria Math"/>
              </a:rPr>
              <a:t>푡|</a:t>
            </a:r>
          </a:p>
          <a:p>
            <a:pPr marL="344373" marR="0">
              <a:lnSpc>
                <a:spcPts val="708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FVMDRS+Cambria Math"/>
                <a:cs typeface="FVMDRS+Cambria Math"/>
              </a:rPr>
              <a:t>ꢈ</a:t>
            </a:r>
          </a:p>
        </p:txBody>
      </p:sp>
      <p:sp>
        <p:nvSpPr>
          <p:cNvPr id="40" name="object 40"/>
          <p:cNvSpPr txBox="1"/>
          <p:nvPr/>
        </p:nvSpPr>
        <p:spPr>
          <a:xfrm>
            <a:off x="2986151" y="4855286"/>
            <a:ext cx="418258" cy="5338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095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 spc="21">
                <a:solidFill>
                  <a:srgbClr val="000000"/>
                </a:solidFill>
                <a:latin typeface="FVMDRS+Cambria Math"/>
                <a:cs typeface="FVMDRS+Cambria Math"/>
              </a:rPr>
              <a:t>ꢄ(ꢆ)</a:t>
            </a:r>
          </a:p>
          <a:p>
            <a:pPr marL="0" marR="0">
              <a:lnSpc>
                <a:spcPts val="1167"/>
              </a:lnSpc>
              <a:spcBef>
                <a:spcPts val="318"/>
              </a:spcBef>
              <a:spcAft>
                <a:spcPct val="0"/>
              </a:spcAft>
            </a:pPr>
            <a:r>
              <a:rPr sz="1000" spc="11">
                <a:solidFill>
                  <a:srgbClr val="000000"/>
                </a:solidFill>
                <a:latin typeface="FVMDRS+Cambria Math"/>
                <a:cs typeface="FVMDRS+Cambria Math"/>
              </a:rPr>
              <a:t>ꢄ(ꢉ)</a:t>
            </a:r>
          </a:p>
        </p:txBody>
      </p:sp>
      <p:sp>
        <p:nvSpPr>
          <p:cNvPr id="41" name="object 41"/>
          <p:cNvSpPr txBox="1"/>
          <p:nvPr/>
        </p:nvSpPr>
        <p:spPr>
          <a:xfrm>
            <a:off x="3263519" y="4855286"/>
            <a:ext cx="734557" cy="5592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44423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FVMDRS+Cambria Math"/>
                <a:cs typeface="FVMDRS+Cambria Math"/>
              </a:rPr>
              <a:t>ꢂ</a:t>
            </a:r>
          </a:p>
          <a:p>
            <a:pPr marL="0" marR="0">
              <a:lnSpc>
                <a:spcPts val="827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FVMDRS+Cambria Math"/>
                <a:cs typeface="FVMDRS+Cambria Math"/>
              </a:rPr>
              <a:t>=</a:t>
            </a:r>
            <a:r>
              <a:rPr sz="1400" spc="74">
                <a:solidFill>
                  <a:srgbClr val="000000"/>
                </a:solidFill>
                <a:latin typeface="FVMDRS+Cambria Math"/>
                <a:cs typeface="FVMDRS+Cambria Math"/>
              </a:rPr>
              <a:t> </a:t>
            </a:r>
            <a:r>
              <a:rPr sz="1400">
                <a:solidFill>
                  <a:srgbClr val="000000"/>
                </a:solidFill>
                <a:latin typeface="FVMDRS+Cambria Math"/>
                <a:cs typeface="FVMDRS+Cambria Math"/>
              </a:rPr>
              <a:t>−</a:t>
            </a:r>
            <a:r>
              <a:rPr sz="1400" spc="748">
                <a:solidFill>
                  <a:srgbClr val="000000"/>
                </a:solidFill>
                <a:latin typeface="FVMDRS+Cambria Math"/>
                <a:cs typeface="FVMDRS+Cambria Math"/>
              </a:rPr>
              <a:t> </a:t>
            </a:r>
            <a:r>
              <a:rPr sz="1400">
                <a:solidFill>
                  <a:srgbClr val="000000"/>
                </a:solidFill>
                <a:latin typeface="FVMDRS+Cambria Math"/>
                <a:cs typeface="FVMDRS+Cambria Math"/>
              </a:rPr>
              <a:t>푡</a:t>
            </a:r>
          </a:p>
          <a:p>
            <a:pPr marL="344423" marR="0">
              <a:lnSpc>
                <a:spcPts val="708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FVMDRS+Cambria Math"/>
                <a:cs typeface="FVMDRS+Cambria Math"/>
              </a:rPr>
              <a:t>ꢈ</a:t>
            </a:r>
          </a:p>
        </p:txBody>
      </p:sp>
      <p:sp>
        <p:nvSpPr>
          <p:cNvPr id="42" name="object 42"/>
          <p:cNvSpPr txBox="1"/>
          <p:nvPr/>
        </p:nvSpPr>
        <p:spPr>
          <a:xfrm>
            <a:off x="1705610" y="4891862"/>
            <a:ext cx="246210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FVMDRS+Cambria Math"/>
                <a:cs typeface="FVMDRS+Cambria Math"/>
              </a:rPr>
              <a:t>ꢆ</a:t>
            </a:r>
          </a:p>
        </p:txBody>
      </p:sp>
      <p:sp>
        <p:nvSpPr>
          <p:cNvPr id="43" name="object 43"/>
          <p:cNvSpPr txBox="1"/>
          <p:nvPr/>
        </p:nvSpPr>
        <p:spPr>
          <a:xfrm>
            <a:off x="541019" y="4911207"/>
            <a:ext cx="568786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ln</a:t>
            </a:r>
            <a:r>
              <a:rPr sz="1400" spc="-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spc="50">
                <a:solidFill>
                  <a:srgbClr val="000000"/>
                </a:solidFill>
                <a:latin typeface="FVMDRS+Cambria Math"/>
                <a:cs typeface="FVMDRS+Cambria Math"/>
              </a:rPr>
              <a:t>ꢀ|</a:t>
            </a:r>
          </a:p>
        </p:txBody>
      </p:sp>
      <p:sp>
        <p:nvSpPr>
          <p:cNvPr id="44" name="object 44"/>
          <p:cNvSpPr txBox="1"/>
          <p:nvPr/>
        </p:nvSpPr>
        <p:spPr>
          <a:xfrm>
            <a:off x="2126233" y="4911207"/>
            <a:ext cx="421065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FVMDRS+Cambria Math"/>
                <a:cs typeface="FVMDRS+Cambria Math"/>
              </a:rPr>
              <a:t>⇒</a:t>
            </a:r>
          </a:p>
        </p:txBody>
      </p:sp>
      <p:sp>
        <p:nvSpPr>
          <p:cNvPr id="45" name="object 45"/>
          <p:cNvSpPr txBox="1"/>
          <p:nvPr/>
        </p:nvSpPr>
        <p:spPr>
          <a:xfrm>
            <a:off x="2769742" y="4911207"/>
            <a:ext cx="414983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FVMDRS+Cambria Math"/>
                <a:cs typeface="FVMDRS+Cambria Math"/>
              </a:rPr>
              <a:t>ln</a:t>
            </a:r>
          </a:p>
        </p:txBody>
      </p:sp>
      <p:sp>
        <p:nvSpPr>
          <p:cNvPr id="46" name="object 46"/>
          <p:cNvSpPr txBox="1"/>
          <p:nvPr/>
        </p:nvSpPr>
        <p:spPr>
          <a:xfrm>
            <a:off x="1705610" y="5000066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FVMDRS+Cambria Math"/>
                <a:cs typeface="FVMDRS+Cambria Math"/>
              </a:rPr>
              <a:t>ꢉ</a:t>
            </a:r>
          </a:p>
        </p:txBody>
      </p:sp>
      <p:sp>
        <p:nvSpPr>
          <p:cNvPr id="47" name="object 47"/>
          <p:cNvSpPr txBox="1"/>
          <p:nvPr/>
        </p:nvSpPr>
        <p:spPr>
          <a:xfrm>
            <a:off x="541019" y="5354691"/>
            <a:ext cx="3388831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Taking the powers of </a:t>
            </a:r>
            <a:r>
              <a:rPr sz="1400" spc="28">
                <a:solidFill>
                  <a:srgbClr val="000000"/>
                </a:solidFill>
                <a:latin typeface="FVMDRS+Cambria Math"/>
                <a:cs typeface="FVMDRS+Cambria Math"/>
              </a:rPr>
              <a:t>푒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, we finally</a:t>
            </a:r>
            <a:r>
              <a:rPr sz="1400" spc="-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obtain</a:t>
            </a:r>
          </a:p>
        </p:txBody>
      </p:sp>
      <p:sp>
        <p:nvSpPr>
          <p:cNvPr id="48" name="object 48"/>
          <p:cNvSpPr txBox="1"/>
          <p:nvPr/>
        </p:nvSpPr>
        <p:spPr>
          <a:xfrm>
            <a:off x="1464817" y="5708726"/>
            <a:ext cx="535770" cy="4769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3924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FVMDRS+Cambria Math"/>
                <a:cs typeface="FVMDRS+Cambria Math"/>
              </a:rPr>
              <a:t>ꢂ</a:t>
            </a:r>
          </a:p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FVMDRS+Cambria Math"/>
                <a:cs typeface="FVMDRS+Cambria Math"/>
              </a:rPr>
              <a:t>ꢊꢋ</a:t>
            </a:r>
            <a:r>
              <a:rPr sz="1000" spc="365">
                <a:solidFill>
                  <a:srgbClr val="000000"/>
                </a:solidFill>
                <a:latin typeface="FVMDRS+Cambria Math"/>
                <a:cs typeface="FVMDRS+Cambria Math"/>
              </a:rPr>
              <a:t> </a:t>
            </a:r>
            <a:r>
              <a:rPr sz="1000">
                <a:solidFill>
                  <a:srgbClr val="000000"/>
                </a:solidFill>
                <a:latin typeface="FVMDRS+Cambria Math"/>
                <a:cs typeface="FVMDRS+Cambria Math"/>
              </a:rPr>
              <a:t>ꢌꢆ</a:t>
            </a:r>
          </a:p>
          <a:p>
            <a:pPr marL="153924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FVMDRS+Cambria Math"/>
                <a:cs typeface="FVMDRS+Cambria Math"/>
              </a:rPr>
              <a:t>ꢈ</a:t>
            </a:r>
          </a:p>
        </p:txBody>
      </p:sp>
      <p:sp>
        <p:nvSpPr>
          <p:cNvPr id="49" name="object 49"/>
          <p:cNvSpPr txBox="1"/>
          <p:nvPr/>
        </p:nvSpPr>
        <p:spPr>
          <a:xfrm>
            <a:off x="2347595" y="5708726"/>
            <a:ext cx="535770" cy="4769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3923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FVMDRS+Cambria Math"/>
                <a:cs typeface="FVMDRS+Cambria Math"/>
              </a:rPr>
              <a:t>ꢂ</a:t>
            </a:r>
          </a:p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FVMDRS+Cambria Math"/>
                <a:cs typeface="FVMDRS+Cambria Math"/>
              </a:rPr>
              <a:t>ꢊꢋ</a:t>
            </a:r>
            <a:r>
              <a:rPr sz="1000" spc="365">
                <a:solidFill>
                  <a:srgbClr val="000000"/>
                </a:solidFill>
                <a:latin typeface="FVMDRS+Cambria Math"/>
                <a:cs typeface="FVMDRS+Cambria Math"/>
              </a:rPr>
              <a:t> </a:t>
            </a:r>
            <a:r>
              <a:rPr sz="1000">
                <a:solidFill>
                  <a:srgbClr val="000000"/>
                </a:solidFill>
                <a:latin typeface="FVMDRS+Cambria Math"/>
                <a:cs typeface="FVMDRS+Cambria Math"/>
              </a:rPr>
              <a:t>ꢌꢆ</a:t>
            </a:r>
          </a:p>
          <a:p>
            <a:pPr marL="153923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FVMDRS+Cambria Math"/>
                <a:cs typeface="FVMDRS+Cambria Math"/>
              </a:rPr>
              <a:t>ꢈ</a:t>
            </a:r>
          </a:p>
        </p:txBody>
      </p:sp>
      <p:sp>
        <p:nvSpPr>
          <p:cNvPr id="50" name="object 50"/>
          <p:cNvSpPr txBox="1"/>
          <p:nvPr/>
        </p:nvSpPr>
        <p:spPr>
          <a:xfrm>
            <a:off x="541019" y="5817987"/>
            <a:ext cx="1179895" cy="4818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spc="31">
                <a:solidFill>
                  <a:srgbClr val="000000"/>
                </a:solidFill>
                <a:latin typeface="FVMDRS+Cambria Math"/>
                <a:cs typeface="FVMDRS+Cambria Math"/>
              </a:rPr>
              <a:t>ꢀ(푡)</a:t>
            </a:r>
            <a:r>
              <a:rPr sz="1400" spc="40">
                <a:solidFill>
                  <a:srgbClr val="000000"/>
                </a:solidFill>
                <a:latin typeface="FVMDRS+Cambria Math"/>
                <a:cs typeface="FVMDRS+Cambria Math"/>
              </a:rPr>
              <a:t> </a:t>
            </a:r>
            <a:r>
              <a:rPr sz="1400">
                <a:solidFill>
                  <a:srgbClr val="000000"/>
                </a:solidFill>
                <a:latin typeface="FVMDRS+Cambria Math"/>
                <a:cs typeface="FVMDRS+Cambria Math"/>
              </a:rPr>
              <a:t>=</a:t>
            </a:r>
            <a:r>
              <a:rPr sz="1400" spc="74">
                <a:solidFill>
                  <a:srgbClr val="000000"/>
                </a:solidFill>
                <a:latin typeface="FVMDRS+Cambria Math"/>
                <a:cs typeface="FVMDRS+Cambria Math"/>
              </a:rPr>
              <a:t> </a:t>
            </a:r>
            <a:r>
              <a:rPr sz="1400" spc="14">
                <a:solidFill>
                  <a:srgbClr val="000000"/>
                </a:solidFill>
                <a:latin typeface="FVMDRS+Cambria Math"/>
                <a:cs typeface="FVMDRS+Cambria Math"/>
              </a:rPr>
              <a:t>ꢀ(0)푒</a:t>
            </a:r>
          </a:p>
        </p:txBody>
      </p:sp>
      <p:sp>
        <p:nvSpPr>
          <p:cNvPr id="51" name="object 51"/>
          <p:cNvSpPr txBox="1"/>
          <p:nvPr/>
        </p:nvSpPr>
        <p:spPr>
          <a:xfrm>
            <a:off x="1868677" y="5824083"/>
            <a:ext cx="736538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FVMDRS+Cambria Math"/>
                <a:cs typeface="FVMDRS+Cambria Math"/>
              </a:rPr>
              <a:t>=</a:t>
            </a:r>
            <a:r>
              <a:rPr sz="1400" spc="86">
                <a:solidFill>
                  <a:srgbClr val="000000"/>
                </a:solidFill>
                <a:latin typeface="FVMDRS+Cambria Math"/>
                <a:cs typeface="FVMDRS+Cambria Math"/>
              </a:rPr>
              <a:t> </a:t>
            </a:r>
            <a:r>
              <a:rPr sz="1400">
                <a:solidFill>
                  <a:srgbClr val="000000"/>
                </a:solidFill>
                <a:latin typeface="FVMDRS+Cambria Math"/>
                <a:cs typeface="FVMDRS+Cambria Math"/>
              </a:rPr>
              <a:t>10푒</a:t>
            </a:r>
          </a:p>
        </p:txBody>
      </p:sp>
      <p:sp>
        <p:nvSpPr>
          <p:cNvPr id="52" name="object 52"/>
          <p:cNvSpPr txBox="1"/>
          <p:nvPr/>
        </p:nvSpPr>
        <p:spPr>
          <a:xfrm>
            <a:off x="2704210" y="5824083"/>
            <a:ext cx="379622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FVMDRS+Cambria Math"/>
                <a:cs typeface="FVMDRS+Cambria Math"/>
              </a:rPr>
              <a:t>퐴</a:t>
            </a:r>
          </a:p>
        </p:txBody>
      </p:sp>
      <p:sp>
        <p:nvSpPr>
          <p:cNvPr id="53" name="object 53"/>
          <p:cNvSpPr txBox="1"/>
          <p:nvPr/>
        </p:nvSpPr>
        <p:spPr>
          <a:xfrm>
            <a:off x="3329051" y="5824083"/>
            <a:ext cx="670231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FVMDRS+Cambria Math"/>
                <a:cs typeface="FVMDRS+Cambria Math"/>
              </a:rPr>
              <a:t>푡</a:t>
            </a:r>
            <a:r>
              <a:rPr sz="1400" spc="99">
                <a:solidFill>
                  <a:srgbClr val="000000"/>
                </a:solidFill>
                <a:latin typeface="FVMDRS+Cambria Math"/>
                <a:cs typeface="FVMDRS+Cambria Math"/>
              </a:rPr>
              <a:t> </a:t>
            </a:r>
            <a:r>
              <a:rPr sz="1400">
                <a:solidFill>
                  <a:srgbClr val="000000"/>
                </a:solidFill>
                <a:latin typeface="FVMDRS+Cambria Math"/>
                <a:cs typeface="FVMDRS+Cambria Math"/>
              </a:rPr>
              <a:t>&gt;</a:t>
            </a:r>
            <a:r>
              <a:rPr sz="1400" spc="82">
                <a:solidFill>
                  <a:srgbClr val="000000"/>
                </a:solidFill>
                <a:latin typeface="FVMDRS+Cambria Math"/>
                <a:cs typeface="FVMDRS+Cambria Math"/>
              </a:rPr>
              <a:t> </a:t>
            </a:r>
            <a:r>
              <a:rPr sz="1400">
                <a:solidFill>
                  <a:srgbClr val="000000"/>
                </a:solidFill>
                <a:latin typeface="FVMDRS+Cambria Math"/>
                <a:cs typeface="FVMDRS+Cambria Math"/>
              </a:rPr>
              <a:t>0</a:t>
            </a:r>
          </a:p>
        </p:txBody>
      </p:sp>
      <p:sp>
        <p:nvSpPr>
          <p:cNvPr id="54" name="object 54"/>
          <p:cNvSpPr txBox="1"/>
          <p:nvPr/>
        </p:nvSpPr>
        <p:spPr>
          <a:xfrm>
            <a:off x="541019" y="6196060"/>
            <a:ext cx="2875432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which is</a:t>
            </a:r>
            <a:r>
              <a:rPr sz="140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same as by </a:t>
            </a: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Method 1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.</a:t>
            </a:r>
          </a:p>
        </p:txBody>
      </p:sp>
      <p:sp>
        <p:nvSpPr>
          <p:cNvPr id="55" name="object 55"/>
          <p:cNvSpPr txBox="1"/>
          <p:nvPr/>
        </p:nvSpPr>
        <p:spPr>
          <a:xfrm>
            <a:off x="1076248" y="6534521"/>
            <a:ext cx="440680" cy="7307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095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FVMDRS+Cambria Math"/>
                <a:cs typeface="FVMDRS+Cambria Math"/>
              </a:rPr>
              <a:t>푑ꢀ</a:t>
            </a:r>
          </a:p>
          <a:p>
            <a:pPr marL="0" marR="0">
              <a:lnSpc>
                <a:spcPts val="1641"/>
              </a:lnSpc>
              <a:spcBef>
                <a:spcPts val="361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FVMDRS+Cambria Math"/>
                <a:cs typeface="FVMDRS+Cambria Math"/>
              </a:rPr>
              <a:t>푑푡</a:t>
            </a:r>
          </a:p>
        </p:txBody>
      </p:sp>
      <p:sp>
        <p:nvSpPr>
          <p:cNvPr id="56" name="object 56"/>
          <p:cNvSpPr txBox="1"/>
          <p:nvPr/>
        </p:nvSpPr>
        <p:spPr>
          <a:xfrm>
            <a:off x="2298826" y="6534521"/>
            <a:ext cx="365431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FVMDRS+Cambria Math"/>
                <a:cs typeface="FVMDRS+Cambria Math"/>
              </a:rPr>
              <a:t>2</a:t>
            </a:r>
          </a:p>
        </p:txBody>
      </p:sp>
      <p:sp>
        <p:nvSpPr>
          <p:cNvPr id="57" name="object 57"/>
          <p:cNvSpPr txBox="1"/>
          <p:nvPr/>
        </p:nvSpPr>
        <p:spPr>
          <a:xfrm>
            <a:off x="3437254" y="6534521"/>
            <a:ext cx="464490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FVMDRS+Cambria Math"/>
                <a:cs typeface="FVMDRS+Cambria Math"/>
              </a:rPr>
              <a:t>10</a:t>
            </a:r>
          </a:p>
        </p:txBody>
      </p:sp>
      <p:sp>
        <p:nvSpPr>
          <p:cNvPr id="58" name="object 58"/>
          <p:cNvSpPr txBox="1"/>
          <p:nvPr/>
        </p:nvSpPr>
        <p:spPr>
          <a:xfrm>
            <a:off x="3763645" y="6554800"/>
            <a:ext cx="535770" cy="4769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3923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FVMDRS+Cambria Math"/>
                <a:cs typeface="FVMDRS+Cambria Math"/>
              </a:rPr>
              <a:t>ꢂ</a:t>
            </a:r>
          </a:p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FVMDRS+Cambria Math"/>
                <a:cs typeface="FVMDRS+Cambria Math"/>
              </a:rPr>
              <a:t>ꢊꢋ</a:t>
            </a:r>
            <a:r>
              <a:rPr sz="1000" spc="365">
                <a:solidFill>
                  <a:srgbClr val="000000"/>
                </a:solidFill>
                <a:latin typeface="FVMDRS+Cambria Math"/>
                <a:cs typeface="FVMDRS+Cambria Math"/>
              </a:rPr>
              <a:t> </a:t>
            </a:r>
            <a:r>
              <a:rPr sz="1000">
                <a:solidFill>
                  <a:srgbClr val="000000"/>
                </a:solidFill>
                <a:latin typeface="FVMDRS+Cambria Math"/>
                <a:cs typeface="FVMDRS+Cambria Math"/>
              </a:rPr>
              <a:t>ꢌꢆ</a:t>
            </a:r>
          </a:p>
          <a:p>
            <a:pPr marL="153923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FVMDRS+Cambria Math"/>
                <a:cs typeface="FVMDRS+Cambria Math"/>
              </a:rPr>
              <a:t>ꢈ</a:t>
            </a:r>
          </a:p>
        </p:txBody>
      </p:sp>
      <p:sp>
        <p:nvSpPr>
          <p:cNvPr id="59" name="object 59"/>
          <p:cNvSpPr txBox="1"/>
          <p:nvPr/>
        </p:nvSpPr>
        <p:spPr>
          <a:xfrm>
            <a:off x="541019" y="6670157"/>
            <a:ext cx="768726" cy="5008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FVMDRS+Cambria Math"/>
                <a:cs typeface="FVMDRS+Cambria Math"/>
              </a:rPr>
              <a:t>푣</a:t>
            </a:r>
            <a:r>
              <a:rPr sz="1500" baseline="-20571">
                <a:solidFill>
                  <a:srgbClr val="000000"/>
                </a:solidFill>
                <a:latin typeface="FVMDRS+Cambria Math"/>
                <a:cs typeface="FVMDRS+Cambria Math"/>
              </a:rPr>
              <a:t>퐿</a:t>
            </a:r>
            <a:r>
              <a:rPr sz="1500" spc="132" baseline="-20571">
                <a:solidFill>
                  <a:srgbClr val="000000"/>
                </a:solidFill>
                <a:latin typeface="FVMDRS+Cambria Math"/>
                <a:cs typeface="FVMDRS+Cambria Math"/>
              </a:rPr>
              <a:t> </a:t>
            </a:r>
            <a:r>
              <a:rPr sz="1400">
                <a:solidFill>
                  <a:srgbClr val="000000"/>
                </a:solidFill>
                <a:latin typeface="FVMDRS+Cambria Math"/>
                <a:cs typeface="FVMDRS+Cambria Math"/>
              </a:rPr>
              <a:t>=</a:t>
            </a:r>
            <a:r>
              <a:rPr sz="1400" spc="86">
                <a:solidFill>
                  <a:srgbClr val="000000"/>
                </a:solidFill>
                <a:latin typeface="FVMDRS+Cambria Math"/>
                <a:cs typeface="FVMDRS+Cambria Math"/>
              </a:rPr>
              <a:t> </a:t>
            </a:r>
            <a:r>
              <a:rPr sz="1400">
                <a:solidFill>
                  <a:srgbClr val="000000"/>
                </a:solidFill>
                <a:latin typeface="FVMDRS+Cambria Math"/>
                <a:cs typeface="FVMDRS+Cambria Math"/>
              </a:rPr>
              <a:t>ꢍ</a:t>
            </a:r>
          </a:p>
        </p:txBody>
      </p:sp>
      <p:sp>
        <p:nvSpPr>
          <p:cNvPr id="60" name="object 60"/>
          <p:cNvSpPr txBox="1"/>
          <p:nvPr/>
        </p:nvSpPr>
        <p:spPr>
          <a:xfrm>
            <a:off x="1303274" y="6653861"/>
            <a:ext cx="2419739" cy="4920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FVMDRS+Cambria Math"/>
                <a:cs typeface="FVMDRS+Cambria Math"/>
              </a:rPr>
              <a:t>=</a:t>
            </a:r>
            <a:r>
              <a:rPr sz="1400" spc="74">
                <a:solidFill>
                  <a:srgbClr val="000000"/>
                </a:solidFill>
                <a:latin typeface="FVMDRS+Cambria Math"/>
                <a:cs typeface="FVMDRS+Cambria Math"/>
              </a:rPr>
              <a:t> </a:t>
            </a:r>
            <a:r>
              <a:rPr sz="1400">
                <a:solidFill>
                  <a:srgbClr val="000000"/>
                </a:solidFill>
                <a:latin typeface="FVMDRS+Cambria Math"/>
                <a:cs typeface="FVMDRS+Cambria Math"/>
              </a:rPr>
              <a:t>0.ꢎ(10)(−</a:t>
            </a:r>
            <a:r>
              <a:rPr sz="1400" spc="686">
                <a:solidFill>
                  <a:srgbClr val="000000"/>
                </a:solidFill>
                <a:latin typeface="FVMDRS+Cambria Math"/>
                <a:cs typeface="FVMDRS+Cambria Math"/>
              </a:rPr>
              <a:t> </a:t>
            </a:r>
            <a:r>
              <a:rPr sz="1400" spc="46">
                <a:solidFill>
                  <a:srgbClr val="000000"/>
                </a:solidFill>
                <a:latin typeface="FVMDRS+Cambria Math"/>
                <a:cs typeface="FVMDRS+Cambria Math"/>
              </a:rPr>
              <a:t>)푒</a:t>
            </a:r>
            <a:r>
              <a:rPr sz="1500" baseline="36856">
                <a:solidFill>
                  <a:srgbClr val="000000"/>
                </a:solidFill>
                <a:latin typeface="FVMDRS+Cambria Math"/>
                <a:cs typeface="FVMDRS+Cambria Math"/>
              </a:rPr>
              <a:t>ꢊ(ꢂ/ꢈ)ꢆ</a:t>
            </a:r>
            <a:r>
              <a:rPr sz="1500" spc="143" baseline="36856">
                <a:solidFill>
                  <a:srgbClr val="000000"/>
                </a:solidFill>
                <a:latin typeface="FVMDRS+Cambria Math"/>
                <a:cs typeface="FVMDRS+Cambria Math"/>
              </a:rPr>
              <a:t> </a:t>
            </a:r>
            <a:r>
              <a:rPr sz="1400">
                <a:solidFill>
                  <a:srgbClr val="000000"/>
                </a:solidFill>
                <a:latin typeface="FVMDRS+Cambria Math"/>
                <a:cs typeface="FVMDRS+Cambria Math"/>
              </a:rPr>
              <a:t>=</a:t>
            </a:r>
            <a:r>
              <a:rPr sz="1400" spc="74">
                <a:solidFill>
                  <a:srgbClr val="000000"/>
                </a:solidFill>
                <a:latin typeface="FVMDRS+Cambria Math"/>
                <a:cs typeface="FVMDRS+Cambria Math"/>
              </a:rPr>
              <a:t> </a:t>
            </a:r>
            <a:r>
              <a:rPr sz="1400">
                <a:solidFill>
                  <a:srgbClr val="000000"/>
                </a:solidFill>
                <a:latin typeface="FVMDRS+Cambria Math"/>
                <a:cs typeface="FVMDRS+Cambria Math"/>
              </a:rPr>
              <a:t>−</a:t>
            </a:r>
          </a:p>
        </p:txBody>
      </p:sp>
      <p:sp>
        <p:nvSpPr>
          <p:cNvPr id="61" name="object 61"/>
          <p:cNvSpPr txBox="1"/>
          <p:nvPr/>
        </p:nvSpPr>
        <p:spPr>
          <a:xfrm>
            <a:off x="3664584" y="6670157"/>
            <a:ext cx="355157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FVMDRS+Cambria Math"/>
                <a:cs typeface="FVMDRS+Cambria Math"/>
              </a:rPr>
              <a:t>푒</a:t>
            </a:r>
          </a:p>
        </p:txBody>
      </p:sp>
      <p:sp>
        <p:nvSpPr>
          <p:cNvPr id="62" name="object 62"/>
          <p:cNvSpPr txBox="1"/>
          <p:nvPr/>
        </p:nvSpPr>
        <p:spPr>
          <a:xfrm>
            <a:off x="4315333" y="6670157"/>
            <a:ext cx="378229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FVMDRS+Cambria Math"/>
                <a:cs typeface="FVMDRS+Cambria Math"/>
              </a:rPr>
              <a:t>푉</a:t>
            </a:r>
          </a:p>
        </p:txBody>
      </p:sp>
      <p:sp>
        <p:nvSpPr>
          <p:cNvPr id="63" name="object 63"/>
          <p:cNvSpPr txBox="1"/>
          <p:nvPr/>
        </p:nvSpPr>
        <p:spPr>
          <a:xfrm>
            <a:off x="2298826" y="6789512"/>
            <a:ext cx="365431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1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FVMDRS+Cambria Math"/>
                <a:cs typeface="FVMDRS+Cambria Math"/>
              </a:rPr>
              <a:t>3</a:t>
            </a:r>
          </a:p>
        </p:txBody>
      </p:sp>
      <p:sp>
        <p:nvSpPr>
          <p:cNvPr id="64" name="object 64"/>
          <p:cNvSpPr txBox="1"/>
          <p:nvPr/>
        </p:nvSpPr>
        <p:spPr>
          <a:xfrm>
            <a:off x="3486022" y="6789029"/>
            <a:ext cx="365431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FVMDRS+Cambria Math"/>
                <a:cs typeface="FVMDRS+Cambria Math"/>
              </a:rPr>
              <a:t>3</a:t>
            </a:r>
          </a:p>
        </p:txBody>
      </p:sp>
      <p:sp>
        <p:nvSpPr>
          <p:cNvPr id="65" name="object 65"/>
          <p:cNvSpPr txBox="1"/>
          <p:nvPr/>
        </p:nvSpPr>
        <p:spPr>
          <a:xfrm>
            <a:off x="541019" y="7113640"/>
            <a:ext cx="5461789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Since the inductor and</a:t>
            </a:r>
            <a:r>
              <a:rPr sz="140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 </a:t>
            </a:r>
            <a:r>
              <a:rPr sz="1400">
                <a:solidFill>
                  <a:srgbClr val="000000"/>
                </a:solidFill>
                <a:latin typeface="FVMDRS+Cambria Math"/>
                <a:cs typeface="FVMDRS+Cambria Math"/>
              </a:rPr>
              <a:t>2 − 훺</a:t>
            </a:r>
            <a:r>
              <a:rPr sz="1400" spc="74">
                <a:solidFill>
                  <a:srgbClr val="000000"/>
                </a:solidFill>
                <a:latin typeface="FVMDRS+Cambria Math"/>
                <a:cs typeface="FVMDRS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resistor are in</a:t>
            </a:r>
            <a:r>
              <a:rPr sz="1400" spc="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parallel, (</a:t>
            </a:r>
            <a:r>
              <a:rPr sz="1400">
                <a:solidFill>
                  <a:srgbClr val="000000"/>
                </a:solidFill>
                <a:latin typeface="FVMDRS+Cambria Math"/>
                <a:cs typeface="FVMDRS+Cambria Math"/>
              </a:rPr>
              <a:t>푣</a:t>
            </a:r>
            <a:r>
              <a:rPr sz="1400" spc="705">
                <a:solidFill>
                  <a:srgbClr val="000000"/>
                </a:solidFill>
                <a:latin typeface="FVMDRS+Cambria Math"/>
                <a:cs typeface="FVMDRS+Cambria Math"/>
              </a:rPr>
              <a:t> </a:t>
            </a:r>
            <a:r>
              <a:rPr sz="1400">
                <a:solidFill>
                  <a:srgbClr val="000000"/>
                </a:solidFill>
                <a:latin typeface="FVMDRS+Cambria Math"/>
                <a:cs typeface="FVMDRS+Cambria Math"/>
              </a:rPr>
              <a:t>=</a:t>
            </a:r>
            <a:r>
              <a:rPr sz="1400" spc="74">
                <a:solidFill>
                  <a:srgbClr val="000000"/>
                </a:solidFill>
                <a:latin typeface="FVMDRS+Cambria Math"/>
                <a:cs typeface="FVMDRS+Cambria Math"/>
              </a:rPr>
              <a:t> </a:t>
            </a:r>
            <a:r>
              <a:rPr sz="1400">
                <a:solidFill>
                  <a:srgbClr val="000000"/>
                </a:solidFill>
                <a:latin typeface="FVMDRS+Cambria Math"/>
                <a:cs typeface="FVMDRS+Cambria Math"/>
              </a:rPr>
              <a:t>푣</a:t>
            </a:r>
            <a:r>
              <a:rPr sz="1400" spc="444">
                <a:solidFill>
                  <a:srgbClr val="000000"/>
                </a:solidFill>
                <a:latin typeface="FVMDRS+Cambria Math"/>
                <a:cs typeface="FVMDRS+Cambria Math"/>
              </a:rPr>
              <a:t> </a:t>
            </a:r>
            <a:r>
              <a:rPr sz="1400">
                <a:solidFill>
                  <a:srgbClr val="000000"/>
                </a:solidFill>
                <a:latin typeface="FVMDRS+Cambria Math"/>
                <a:cs typeface="FVMDRS+Cambria Math"/>
              </a:rPr>
              <a:t>)</a:t>
            </a:r>
          </a:p>
        </p:txBody>
      </p:sp>
      <p:sp>
        <p:nvSpPr>
          <p:cNvPr id="66" name="object 66"/>
          <p:cNvSpPr txBox="1"/>
          <p:nvPr/>
        </p:nvSpPr>
        <p:spPr>
          <a:xfrm>
            <a:off x="4713096" y="7199452"/>
            <a:ext cx="259675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FVMDRS+Cambria Math"/>
                <a:cs typeface="FVMDRS+Cambria Math"/>
              </a:rPr>
              <a:t>퐿</a:t>
            </a:r>
          </a:p>
        </p:txBody>
      </p:sp>
      <p:sp>
        <p:nvSpPr>
          <p:cNvPr id="67" name="object 67"/>
          <p:cNvSpPr txBox="1"/>
          <p:nvPr/>
        </p:nvSpPr>
        <p:spPr>
          <a:xfrm>
            <a:off x="5120385" y="7199452"/>
            <a:ext cx="273633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FVMDRS+Cambria Math"/>
                <a:cs typeface="FVMDRS+Cambria Math"/>
              </a:rPr>
              <a:t>푅</a:t>
            </a:r>
          </a:p>
        </p:txBody>
      </p:sp>
      <p:sp>
        <p:nvSpPr>
          <p:cNvPr id="68" name="object 68"/>
          <p:cNvSpPr txBox="1"/>
          <p:nvPr/>
        </p:nvSpPr>
        <p:spPr>
          <a:xfrm>
            <a:off x="1137208" y="7448921"/>
            <a:ext cx="407745" cy="6921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2100" baseline="28800">
                <a:solidFill>
                  <a:srgbClr val="000000"/>
                </a:solidFill>
                <a:latin typeface="FVMDRS+Cambria Math"/>
                <a:cs typeface="FVMDRS+Cambria Math"/>
              </a:rPr>
              <a:t>푣</a:t>
            </a:r>
            <a:r>
              <a:rPr sz="1000">
                <a:solidFill>
                  <a:srgbClr val="000000"/>
                </a:solidFill>
                <a:latin typeface="FVMDRS+Cambria Math"/>
                <a:cs typeface="FVMDRS+Cambria Math"/>
              </a:rPr>
              <a:t>푅</a:t>
            </a:r>
          </a:p>
          <a:p>
            <a:pPr marL="44196" marR="0">
              <a:lnSpc>
                <a:spcPts val="1645"/>
              </a:lnSpc>
              <a:spcBef>
                <a:spcPts val="21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FVMDRS+Cambria Math"/>
                <a:cs typeface="FVMDRS+Cambria Math"/>
              </a:rPr>
              <a:t>2</a:t>
            </a:r>
          </a:p>
        </p:txBody>
      </p:sp>
      <p:sp>
        <p:nvSpPr>
          <p:cNvPr id="69" name="object 69"/>
          <p:cNvSpPr txBox="1"/>
          <p:nvPr/>
        </p:nvSpPr>
        <p:spPr>
          <a:xfrm>
            <a:off x="2320163" y="7469200"/>
            <a:ext cx="535770" cy="4769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3923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FVMDRS+Cambria Math"/>
                <a:cs typeface="FVMDRS+Cambria Math"/>
              </a:rPr>
              <a:t>ꢂ</a:t>
            </a:r>
          </a:p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FVMDRS+Cambria Math"/>
                <a:cs typeface="FVMDRS+Cambria Math"/>
              </a:rPr>
              <a:t>ꢊꢋ</a:t>
            </a:r>
            <a:r>
              <a:rPr sz="1000" spc="365">
                <a:solidFill>
                  <a:srgbClr val="000000"/>
                </a:solidFill>
                <a:latin typeface="FVMDRS+Cambria Math"/>
                <a:cs typeface="FVMDRS+Cambria Math"/>
              </a:rPr>
              <a:t> </a:t>
            </a:r>
            <a:r>
              <a:rPr sz="1000">
                <a:solidFill>
                  <a:srgbClr val="000000"/>
                </a:solidFill>
                <a:latin typeface="FVMDRS+Cambria Math"/>
                <a:cs typeface="FVMDRS+Cambria Math"/>
              </a:rPr>
              <a:t>ꢌꢆ</a:t>
            </a:r>
          </a:p>
          <a:p>
            <a:pPr marL="153923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FVMDRS+Cambria Math"/>
                <a:cs typeface="FVMDRS+Cambria Math"/>
              </a:rPr>
              <a:t>ꢈ</a:t>
            </a:r>
          </a:p>
        </p:txBody>
      </p:sp>
      <p:sp>
        <p:nvSpPr>
          <p:cNvPr id="70" name="object 70"/>
          <p:cNvSpPr txBox="1"/>
          <p:nvPr/>
        </p:nvSpPr>
        <p:spPr>
          <a:xfrm>
            <a:off x="541019" y="7578461"/>
            <a:ext cx="813217" cy="5069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FVMDRS+Cambria Math"/>
                <a:cs typeface="FVMDRS+Cambria Math"/>
              </a:rPr>
              <a:t>ꢀ</a:t>
            </a:r>
            <a:r>
              <a:rPr sz="1500" spc="81" baseline="-20571">
                <a:solidFill>
                  <a:srgbClr val="000000"/>
                </a:solidFill>
                <a:latin typeface="FVMDRS+Cambria Math"/>
                <a:cs typeface="FVMDRS+Cambria Math"/>
              </a:rPr>
              <a:t>푥</a:t>
            </a:r>
            <a:r>
              <a:rPr sz="1400" spc="23">
                <a:solidFill>
                  <a:srgbClr val="000000"/>
                </a:solidFill>
                <a:latin typeface="FVMDRS+Cambria Math"/>
                <a:cs typeface="FVMDRS+Cambria Math"/>
              </a:rPr>
              <a:t>(푡)</a:t>
            </a:r>
            <a:r>
              <a:rPr sz="1400" spc="47">
                <a:solidFill>
                  <a:srgbClr val="000000"/>
                </a:solidFill>
                <a:latin typeface="FVMDRS+Cambria Math"/>
                <a:cs typeface="FVMDRS+Cambria Math"/>
              </a:rPr>
              <a:t> </a:t>
            </a:r>
            <a:r>
              <a:rPr sz="1400">
                <a:solidFill>
                  <a:srgbClr val="000000"/>
                </a:solidFill>
                <a:latin typeface="FVMDRS+Cambria Math"/>
                <a:cs typeface="FVMDRS+Cambria Math"/>
              </a:rPr>
              <a:t>=</a:t>
            </a:r>
          </a:p>
        </p:txBody>
      </p:sp>
      <p:sp>
        <p:nvSpPr>
          <p:cNvPr id="71" name="object 71"/>
          <p:cNvSpPr txBox="1"/>
          <p:nvPr/>
        </p:nvSpPr>
        <p:spPr>
          <a:xfrm>
            <a:off x="1376425" y="7584557"/>
            <a:ext cx="1199834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FVMDRS+Cambria Math"/>
                <a:cs typeface="FVMDRS+Cambria Math"/>
              </a:rPr>
              <a:t>=</a:t>
            </a:r>
            <a:r>
              <a:rPr sz="1400" spc="74">
                <a:solidFill>
                  <a:srgbClr val="000000"/>
                </a:solidFill>
                <a:latin typeface="FVMDRS+Cambria Math"/>
                <a:cs typeface="FVMDRS+Cambria Math"/>
              </a:rPr>
              <a:t> </a:t>
            </a:r>
            <a:r>
              <a:rPr sz="1400">
                <a:solidFill>
                  <a:srgbClr val="000000"/>
                </a:solidFill>
                <a:latin typeface="FVMDRS+Cambria Math"/>
                <a:cs typeface="FVMDRS+Cambria Math"/>
              </a:rPr>
              <a:t>−1.6667푒</a:t>
            </a:r>
          </a:p>
        </p:txBody>
      </p:sp>
      <p:sp>
        <p:nvSpPr>
          <p:cNvPr id="72" name="object 72"/>
          <p:cNvSpPr txBox="1"/>
          <p:nvPr/>
        </p:nvSpPr>
        <p:spPr>
          <a:xfrm>
            <a:off x="2676779" y="7584557"/>
            <a:ext cx="379622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FVMDRS+Cambria Math"/>
                <a:cs typeface="FVMDRS+Cambria Math"/>
              </a:rPr>
              <a:t>퐴</a:t>
            </a:r>
          </a:p>
        </p:txBody>
      </p:sp>
      <p:sp>
        <p:nvSpPr>
          <p:cNvPr id="73" name="object 73"/>
          <p:cNvSpPr txBox="1"/>
          <p:nvPr/>
        </p:nvSpPr>
        <p:spPr>
          <a:xfrm>
            <a:off x="3105023" y="7584557"/>
            <a:ext cx="670230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FVMDRS+Cambria Math"/>
                <a:cs typeface="FVMDRS+Cambria Math"/>
              </a:rPr>
              <a:t>푡</a:t>
            </a:r>
            <a:r>
              <a:rPr sz="1400" spc="99">
                <a:solidFill>
                  <a:srgbClr val="000000"/>
                </a:solidFill>
                <a:latin typeface="FVMDRS+Cambria Math"/>
                <a:cs typeface="FVMDRS+Cambria Math"/>
              </a:rPr>
              <a:t> </a:t>
            </a:r>
            <a:r>
              <a:rPr sz="1400">
                <a:solidFill>
                  <a:srgbClr val="000000"/>
                </a:solidFill>
                <a:latin typeface="FVMDRS+Cambria Math"/>
                <a:cs typeface="FVMDRS+Cambria Math"/>
              </a:rPr>
              <a:t>&gt;</a:t>
            </a:r>
            <a:r>
              <a:rPr sz="1400" spc="82">
                <a:solidFill>
                  <a:srgbClr val="000000"/>
                </a:solidFill>
                <a:latin typeface="FVMDRS+Cambria Math"/>
                <a:cs typeface="FVMDRS+Cambria Math"/>
              </a:rPr>
              <a:t> </a:t>
            </a:r>
            <a:r>
              <a:rPr sz="1400">
                <a:solidFill>
                  <a:srgbClr val="000000"/>
                </a:solidFill>
                <a:latin typeface="FVMDRS+Cambria Math"/>
                <a:cs typeface="FVMDRS+Cambria Math"/>
              </a:rPr>
              <a:t>0</a:t>
            </a:r>
          </a:p>
        </p:txBody>
      </p:sp>
      <p:sp>
        <p:nvSpPr>
          <p:cNvPr id="74" name="object 74"/>
          <p:cNvSpPr txBox="1"/>
          <p:nvPr/>
        </p:nvSpPr>
        <p:spPr>
          <a:xfrm>
            <a:off x="541019" y="8047853"/>
            <a:ext cx="5055958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ED008D"/>
                </a:solidFill>
                <a:latin typeface="Times New Roman"/>
                <a:cs typeface="Times New Roman"/>
              </a:rPr>
              <a:t>H.W.3: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Find </a:t>
            </a:r>
            <a:r>
              <a:rPr sz="1400">
                <a:solidFill>
                  <a:srgbClr val="000000"/>
                </a:solidFill>
                <a:latin typeface="FVMDRS+Cambria Math"/>
                <a:cs typeface="FVMDRS+Cambria Math"/>
              </a:rPr>
              <a:t>ꢀ</a:t>
            </a:r>
            <a:r>
              <a:rPr sz="1400" spc="87">
                <a:solidFill>
                  <a:srgbClr val="000000"/>
                </a:solidFill>
                <a:latin typeface="FVMDRS+Cambria Math"/>
                <a:cs typeface="FVMDRS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FVMDRS+Cambria Math"/>
                <a:cs typeface="FVMDRS+Cambria Math"/>
              </a:rPr>
              <a:t>푣</a:t>
            </a:r>
            <a:r>
              <a:rPr sz="1400" spc="634">
                <a:solidFill>
                  <a:srgbClr val="000000"/>
                </a:solidFill>
                <a:latin typeface="FVMDRS+Cambria Math"/>
                <a:cs typeface="FVMDRS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00" spc="-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-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circuit of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Fig. 1.</a:t>
            </a:r>
            <a:r>
              <a:rPr sz="1400" spc="-17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Let </a:t>
            </a:r>
            <a:r>
              <a:rPr sz="1400" spc="27">
                <a:solidFill>
                  <a:srgbClr val="000000"/>
                </a:solidFill>
                <a:latin typeface="FVMDRS+Cambria Math"/>
                <a:cs typeface="FVMDRS+Cambria Math"/>
              </a:rPr>
              <a:t>ꢀ(푂)</a:t>
            </a:r>
            <a:r>
              <a:rPr sz="1400" spc="56">
                <a:solidFill>
                  <a:srgbClr val="000000"/>
                </a:solidFill>
                <a:latin typeface="FVMDRS+Cambria Math"/>
                <a:cs typeface="FVMDRS+Cambria Math"/>
              </a:rPr>
              <a:t> </a:t>
            </a:r>
            <a:r>
              <a:rPr sz="1400">
                <a:solidFill>
                  <a:srgbClr val="000000"/>
                </a:solidFill>
                <a:latin typeface="FVMDRS+Cambria Math"/>
                <a:cs typeface="FVMDRS+Cambria Math"/>
              </a:rPr>
              <a:t>=</a:t>
            </a:r>
            <a:r>
              <a:rPr sz="1400" spc="74">
                <a:solidFill>
                  <a:srgbClr val="000000"/>
                </a:solidFill>
                <a:latin typeface="FVMDRS+Cambria Math"/>
                <a:cs typeface="FVMDRS+Cambria Math"/>
              </a:rPr>
              <a:t> </a:t>
            </a:r>
            <a:r>
              <a:rPr sz="1400">
                <a:solidFill>
                  <a:srgbClr val="000000"/>
                </a:solidFill>
                <a:latin typeface="FVMDRS+Cambria Math"/>
                <a:cs typeface="FVMDRS+Cambria Math"/>
              </a:rPr>
              <a:t>ꢎ</a:t>
            </a:r>
            <a:r>
              <a:rPr sz="1400" spc="44">
                <a:solidFill>
                  <a:srgbClr val="000000"/>
                </a:solidFill>
                <a:latin typeface="FVMDRS+Cambria Math"/>
                <a:cs typeface="FVMDRS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A.</a:t>
            </a:r>
          </a:p>
        </p:txBody>
      </p:sp>
      <p:sp>
        <p:nvSpPr>
          <p:cNvPr id="75" name="object 75"/>
          <p:cNvSpPr txBox="1"/>
          <p:nvPr/>
        </p:nvSpPr>
        <p:spPr>
          <a:xfrm>
            <a:off x="2004314" y="8133665"/>
            <a:ext cx="265234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FVMDRS+Cambria Math"/>
                <a:cs typeface="FVMDRS+Cambria Math"/>
              </a:rPr>
              <a:t>푥</a:t>
            </a:r>
          </a:p>
        </p:txBody>
      </p:sp>
      <p:sp>
        <p:nvSpPr>
          <p:cNvPr id="76" name="object 76"/>
          <p:cNvSpPr txBox="1"/>
          <p:nvPr/>
        </p:nvSpPr>
        <p:spPr>
          <a:xfrm>
            <a:off x="541019" y="8257109"/>
            <a:ext cx="1502802" cy="4924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2100" b="1" baseline="-47181">
                <a:solidFill>
                  <a:srgbClr val="ED008D"/>
                </a:solidFill>
                <a:latin typeface="Times New Roman"/>
                <a:cs typeface="Times New Roman"/>
              </a:rPr>
              <a:t>Answer:</a:t>
            </a:r>
            <a:r>
              <a:rPr sz="2100" b="1" spc="-188" baseline="-47181">
                <a:solidFill>
                  <a:srgbClr val="ED008D"/>
                </a:solidFill>
                <a:latin typeface="Times New Roman"/>
                <a:cs typeface="Times New Roman"/>
              </a:rPr>
              <a:t> </a:t>
            </a:r>
            <a:r>
              <a:rPr sz="2100" baseline="-47181">
                <a:solidFill>
                  <a:srgbClr val="ED008D"/>
                </a:solidFill>
                <a:latin typeface="FVMDRS+Cambria Math"/>
                <a:cs typeface="FVMDRS+Cambria Math"/>
              </a:rPr>
              <a:t>ퟓ풆</a:t>
            </a:r>
            <a:r>
              <a:rPr sz="1500" spc="21" baseline="37071">
                <a:solidFill>
                  <a:srgbClr val="ED008D"/>
                </a:solidFill>
                <a:latin typeface="FVMDRS+Cambria Math"/>
                <a:cs typeface="FVMDRS+Cambria Math"/>
              </a:rPr>
              <a:t>ꢊퟒ풕</a:t>
            </a:r>
            <a:r>
              <a:rPr sz="1400">
                <a:solidFill>
                  <a:srgbClr val="ED008D"/>
                </a:solidFill>
                <a:latin typeface="FVMDRS+Cambria Math"/>
                <a:cs typeface="FVMDRS+Cambria Math"/>
              </a:rPr>
              <a:t>푽</a:t>
            </a:r>
          </a:p>
        </p:txBody>
      </p:sp>
      <p:sp>
        <p:nvSpPr>
          <p:cNvPr id="77" name="object 77"/>
          <p:cNvSpPr txBox="1"/>
          <p:nvPr/>
        </p:nvSpPr>
        <p:spPr>
          <a:xfrm>
            <a:off x="1978405" y="8257109"/>
            <a:ext cx="1093080" cy="4924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ED008D"/>
                </a:solidFill>
                <a:latin typeface="FVMDRS+Cambria Math"/>
                <a:cs typeface="FVMDRS+Cambria Math"/>
              </a:rPr>
              <a:t>−ퟐퟎ풆</a:t>
            </a:r>
            <a:r>
              <a:rPr sz="1500" spc="21" baseline="37071">
                <a:solidFill>
                  <a:srgbClr val="ED008D"/>
                </a:solidFill>
                <a:latin typeface="FVMDRS+Cambria Math"/>
                <a:cs typeface="FVMDRS+Cambria Math"/>
              </a:rPr>
              <a:t>ꢊퟒ풕</a:t>
            </a:r>
            <a:r>
              <a:rPr sz="1400">
                <a:solidFill>
                  <a:srgbClr val="ED008D"/>
                </a:solidFill>
                <a:latin typeface="FVMDRS+Cambria Math"/>
                <a:cs typeface="FVMDRS+Cambria Math"/>
              </a:rPr>
              <a:t>푽.</a:t>
            </a:r>
          </a:p>
        </p:txBody>
      </p:sp>
      <p:sp>
        <p:nvSpPr>
          <p:cNvPr id="78" name="object 78"/>
          <p:cNvSpPr txBox="1"/>
          <p:nvPr/>
        </p:nvSpPr>
        <p:spPr>
          <a:xfrm>
            <a:off x="5486146" y="9730546"/>
            <a:ext cx="728340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Fig. 1.</a:t>
            </a:r>
          </a:p>
        </p:txBody>
      </p:sp>
      <p:sp>
        <p:nvSpPr>
          <p:cNvPr id="79" name="object 79"/>
          <p:cNvSpPr txBox="1"/>
          <p:nvPr/>
        </p:nvSpPr>
        <p:spPr>
          <a:xfrm>
            <a:off x="3746880" y="10062264"/>
            <a:ext cx="280612" cy="3807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7"/>
              </a:lnSpc>
              <a:spcBef>
                <a:spcPct val="0"/>
              </a:spcBef>
              <a:spcAft>
                <a:spcPct val="0"/>
              </a:spcAft>
            </a:pPr>
            <a:r>
              <a:rPr sz="1100">
                <a:solidFill>
                  <a:srgbClr val="000000"/>
                </a:solidFill>
                <a:latin typeface="Calibri"/>
                <a:cs typeface="Calibri"/>
              </a:rPr>
              <a:t>9</a:t>
            </a:r>
          </a:p>
        </p:txBody>
      </p:sp>
      <p:sp>
        <p:nvSpPr>
          <p:cNvPr id="81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0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9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8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7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6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5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4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3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2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1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0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9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7" name="object 1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" name="object 2"/>
          <p:cNvSpPr/>
          <p:nvPr/>
        </p:nvSpPr>
        <p:spPr>
          <a:xfrm>
            <a:off x="304800" y="293116"/>
            <a:ext cx="6952488" cy="10387583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3934714" y="10122699"/>
            <a:ext cx="105790" cy="52501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541019" y="527805"/>
            <a:ext cx="1354671" cy="5673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University of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Diyala</a:t>
            </a:r>
          </a:p>
          <a:p>
            <a:pPr marL="0" marR="0">
              <a:lnSpc>
                <a:spcPts val="1311"/>
              </a:lnSpc>
              <a:spcBef>
                <a:spcPts val="94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Engineering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College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956936" y="527805"/>
            <a:ext cx="1199208" cy="3951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Electrical Circuits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41019" y="1186170"/>
            <a:ext cx="7303521" cy="9105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ED008D"/>
                </a:solidFill>
                <a:latin typeface="Times New Roman"/>
                <a:cs typeface="Times New Roman"/>
              </a:rPr>
              <a:t>Example 4: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-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switch in</a:t>
            </a:r>
            <a:r>
              <a:rPr sz="140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 circuit of </a:t>
            </a: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Fig. 1.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has been closed for a long time. At</a:t>
            </a:r>
            <a:r>
              <a:rPr sz="1400" spc="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DUFVEN+Cambria Math"/>
                <a:cs typeface="DUFVEN+Cambria Math"/>
              </a:rPr>
              <a:t>푡</a:t>
            </a:r>
            <a:r>
              <a:rPr sz="1400" spc="112">
                <a:solidFill>
                  <a:srgbClr val="000000"/>
                </a:solidFill>
                <a:latin typeface="DUFVEN+Cambria Math"/>
                <a:cs typeface="DUFVEN+Cambria Math"/>
              </a:rPr>
              <a:t> </a:t>
            </a:r>
            <a:r>
              <a:rPr sz="1400">
                <a:solidFill>
                  <a:srgbClr val="000000"/>
                </a:solidFill>
                <a:latin typeface="DUFVEN+Cambria Math"/>
                <a:cs typeface="DUFVEN+Cambria Math"/>
              </a:rPr>
              <a:t>=</a:t>
            </a:r>
            <a:r>
              <a:rPr sz="1400" spc="86">
                <a:solidFill>
                  <a:srgbClr val="000000"/>
                </a:solidFill>
                <a:latin typeface="DUFVEN+Cambria Math"/>
                <a:cs typeface="DUFVEN+Cambria Math"/>
              </a:rPr>
              <a:t> </a:t>
            </a:r>
            <a:r>
              <a:rPr sz="1400">
                <a:solidFill>
                  <a:srgbClr val="000000"/>
                </a:solidFill>
                <a:latin typeface="DUFVEN+Cambria Math"/>
                <a:cs typeface="DUFVEN+Cambria Math"/>
              </a:rPr>
              <a:t>0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,</a:t>
            </a:r>
          </a:p>
          <a:p>
            <a:pPr marL="0" marR="0">
              <a:lnSpc>
                <a:spcPts val="1645"/>
              </a:lnSpc>
              <a:spcBef>
                <a:spcPts val="6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-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switch is</a:t>
            </a:r>
            <a:r>
              <a:rPr sz="140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opened. Calculate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spc="25">
                <a:solidFill>
                  <a:srgbClr val="000000"/>
                </a:solidFill>
                <a:latin typeface="DUFVEN+Cambria Math"/>
                <a:cs typeface="DUFVEN+Cambria Math"/>
              </a:rPr>
              <a:t>ꢀ(푡)</a:t>
            </a:r>
            <a:r>
              <a:rPr sz="1400">
                <a:solidFill>
                  <a:srgbClr val="000000"/>
                </a:solidFill>
                <a:latin typeface="DUFVEN+Cambria Math"/>
                <a:cs typeface="DUFVEN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for</a:t>
            </a:r>
            <a:r>
              <a:rPr sz="1400" spc="-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DUFVEN+Cambria Math"/>
                <a:cs typeface="DUFVEN+Cambria Math"/>
              </a:rPr>
              <a:t>푡</a:t>
            </a:r>
            <a:r>
              <a:rPr sz="1400" spc="111">
                <a:solidFill>
                  <a:srgbClr val="000000"/>
                </a:solidFill>
                <a:latin typeface="DUFVEN+Cambria Math"/>
                <a:cs typeface="DUFVEN+Cambria Math"/>
              </a:rPr>
              <a:t> </a:t>
            </a:r>
            <a:r>
              <a:rPr sz="1400">
                <a:solidFill>
                  <a:srgbClr val="000000"/>
                </a:solidFill>
                <a:latin typeface="DUFVEN+Cambria Math"/>
                <a:cs typeface="DUFVEN+Cambria Math"/>
              </a:rPr>
              <a:t>&gt;</a:t>
            </a:r>
            <a:r>
              <a:rPr sz="1400" spc="85">
                <a:solidFill>
                  <a:srgbClr val="000000"/>
                </a:solidFill>
                <a:latin typeface="DUFVEN+Cambria Math"/>
                <a:cs typeface="DUFVEN+Cambria Math"/>
              </a:rPr>
              <a:t> </a:t>
            </a:r>
            <a:r>
              <a:rPr sz="1400">
                <a:solidFill>
                  <a:srgbClr val="000000"/>
                </a:solidFill>
                <a:latin typeface="DUFVEN+Cambria Math"/>
                <a:cs typeface="DUFVEN+Cambria Math"/>
              </a:rPr>
              <a:t>0.</a:t>
            </a:r>
          </a:p>
          <a:p>
            <a:pPr marL="0" marR="0">
              <a:lnSpc>
                <a:spcPts val="1554"/>
              </a:lnSpc>
              <a:spcBef>
                <a:spcPts val="212"/>
              </a:spcBef>
              <a:spcAft>
                <a:spcPct val="0"/>
              </a:spcAft>
            </a:pPr>
            <a:r>
              <a:rPr sz="1400" b="1">
                <a:solidFill>
                  <a:srgbClr val="ED008D"/>
                </a:solidFill>
                <a:latin typeface="Times New Roman"/>
                <a:cs typeface="Times New Roman"/>
              </a:rPr>
              <a:t>Solution: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41019" y="1826250"/>
            <a:ext cx="4483323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When</a:t>
            </a:r>
            <a:r>
              <a:rPr sz="1400" spc="3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DUFVEN+Cambria Math"/>
                <a:cs typeface="DUFVEN+Cambria Math"/>
              </a:rPr>
              <a:t>푡</a:t>
            </a:r>
            <a:r>
              <a:rPr sz="1400" spc="111">
                <a:solidFill>
                  <a:srgbClr val="000000"/>
                </a:solidFill>
                <a:latin typeface="DUFVEN+Cambria Math"/>
                <a:cs typeface="DUFVEN+Cambria Math"/>
              </a:rPr>
              <a:t> </a:t>
            </a:r>
            <a:r>
              <a:rPr sz="1400">
                <a:solidFill>
                  <a:srgbClr val="000000"/>
                </a:solidFill>
                <a:latin typeface="DUFVEN+Cambria Math"/>
                <a:cs typeface="DUFVEN+Cambria Math"/>
              </a:rPr>
              <a:t>&lt;</a:t>
            </a:r>
            <a:r>
              <a:rPr sz="1400" spc="82">
                <a:solidFill>
                  <a:srgbClr val="000000"/>
                </a:solidFill>
                <a:latin typeface="DUFVEN+Cambria Math"/>
                <a:cs typeface="DUFVEN+Cambria Math"/>
              </a:rPr>
              <a:t> </a:t>
            </a:r>
            <a:r>
              <a:rPr sz="1400">
                <a:solidFill>
                  <a:srgbClr val="000000"/>
                </a:solidFill>
                <a:latin typeface="DUFVEN+Cambria Math"/>
                <a:cs typeface="DUFVEN+Cambria Math"/>
              </a:rPr>
              <a:t>0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,</a:t>
            </a:r>
            <a:r>
              <a:rPr sz="1400" spc="29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28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switch</a:t>
            </a:r>
            <a:r>
              <a:rPr sz="1400" spc="30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00" spc="30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closed,</a:t>
            </a:r>
            <a:r>
              <a:rPr sz="1400" spc="2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400" spc="30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29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inductor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41019" y="2065518"/>
            <a:ext cx="4486349" cy="11950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acts</a:t>
            </a:r>
            <a:r>
              <a:rPr sz="1400" spc="25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as</a:t>
            </a:r>
            <a:r>
              <a:rPr sz="1400" spc="26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400" spc="23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short</a:t>
            </a:r>
            <a:r>
              <a:rPr sz="1400" spc="25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circuit</a:t>
            </a:r>
            <a:r>
              <a:rPr sz="1400" spc="24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to</a:t>
            </a:r>
            <a:r>
              <a:rPr sz="1400" spc="27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spc="21">
                <a:solidFill>
                  <a:srgbClr val="000000"/>
                </a:solidFill>
                <a:latin typeface="DUFVEN+Cambria Math"/>
                <a:cs typeface="DUFVEN+Cambria Math"/>
              </a:rPr>
              <a:t>푑푐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.</a:t>
            </a:r>
            <a:r>
              <a:rPr sz="1400" spc="24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25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DUFVEN+Cambria Math"/>
                <a:cs typeface="DUFVEN+Cambria Math"/>
              </a:rPr>
              <a:t>16 − 훺</a:t>
            </a:r>
            <a:r>
              <a:rPr sz="1400" spc="340">
                <a:solidFill>
                  <a:srgbClr val="000000"/>
                </a:solidFill>
                <a:latin typeface="DUFVEN+Cambria Math"/>
                <a:cs typeface="DUFVEN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resistor</a:t>
            </a:r>
            <a:r>
              <a:rPr sz="1400" spc="23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</a:p>
          <a:p>
            <a:pPr marL="0" marR="0">
              <a:lnSpc>
                <a:spcPts val="1645"/>
              </a:lnSpc>
              <a:spcBef>
                <a:spcPts val="25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short</a:t>
            </a:r>
            <a:r>
              <a:rPr sz="1400">
                <a:solidFill>
                  <a:srgbClr val="000000"/>
                </a:solidFill>
                <a:latin typeface="DUFVEN+Cambria Math"/>
                <a:cs typeface="DUFVEN+Cambria Math"/>
              </a:rPr>
              <a:t>‐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circuited;</a:t>
            </a:r>
            <a:r>
              <a:rPr sz="1400" spc="23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22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resulting</a:t>
            </a:r>
            <a:r>
              <a:rPr sz="1400" spc="2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circuit</a:t>
            </a:r>
            <a:r>
              <a:rPr sz="1400" spc="22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00" spc="23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shown</a:t>
            </a:r>
            <a:r>
              <a:rPr sz="1400" spc="2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00" spc="27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Fig.</a:t>
            </a:r>
          </a:p>
          <a:p>
            <a:pPr marL="0" marR="0">
              <a:lnSpc>
                <a:spcPts val="1645"/>
              </a:lnSpc>
              <a:spcBef>
                <a:spcPts val="288"/>
              </a:spcBef>
              <a:spcAft>
                <a:spcPct val="0"/>
              </a:spcAft>
            </a:pP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2(a).</a:t>
            </a:r>
            <a:r>
              <a:rPr sz="1400" spc="31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To</a:t>
            </a:r>
            <a:r>
              <a:rPr sz="1400" spc="4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get</a:t>
            </a:r>
            <a:r>
              <a:rPr sz="1400" spc="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spc="-36">
                <a:solidFill>
                  <a:srgbClr val="000000"/>
                </a:solidFill>
                <a:latin typeface="DUFVEN+Cambria Math"/>
                <a:cs typeface="DUFVEN+Cambria Math"/>
              </a:rPr>
              <a:t>ꢀ</a:t>
            </a:r>
            <a:r>
              <a:rPr sz="1500" baseline="-20571">
                <a:solidFill>
                  <a:srgbClr val="000000"/>
                </a:solidFill>
                <a:latin typeface="DUFVEN+Cambria Math"/>
                <a:cs typeface="DUFVEN+Cambria Math"/>
              </a:rPr>
              <a:t>ꢁ</a:t>
            </a:r>
            <a:r>
              <a:rPr sz="1500" spc="110" baseline="-20571">
                <a:solidFill>
                  <a:srgbClr val="000000"/>
                </a:solidFill>
                <a:latin typeface="DUFVEN+Cambria Math"/>
                <a:cs typeface="DUFVEN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00" spc="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Fig.</a:t>
            </a:r>
            <a:r>
              <a:rPr sz="1400" spc="33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2(a)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,</a:t>
            </a:r>
            <a:r>
              <a:rPr sz="1400" spc="3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we</a:t>
            </a:r>
            <a:r>
              <a:rPr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combine</a:t>
            </a:r>
            <a:r>
              <a:rPr sz="1400" spc="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DUFVEN+Cambria Math"/>
                <a:cs typeface="DUFVEN+Cambria Math"/>
              </a:rPr>
              <a:t>4 − 훺</a:t>
            </a:r>
            <a:r>
              <a:rPr sz="1400" spc="110">
                <a:solidFill>
                  <a:srgbClr val="000000"/>
                </a:solidFill>
                <a:latin typeface="DUFVEN+Cambria Math"/>
                <a:cs typeface="DUFVEN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</a:p>
          <a:p>
            <a:pPr marL="0" marR="0">
              <a:lnSpc>
                <a:spcPts val="1645"/>
              </a:lnSpc>
              <a:spcBef>
                <a:spcPts val="9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DUFVEN+Cambria Math"/>
                <a:cs typeface="DUFVEN+Cambria Math"/>
              </a:rPr>
              <a:t>12 − 훺</a:t>
            </a:r>
            <a:r>
              <a:rPr sz="1400" spc="86">
                <a:solidFill>
                  <a:srgbClr val="000000"/>
                </a:solidFill>
                <a:latin typeface="DUFVEN+Cambria Math"/>
                <a:cs typeface="DUFVEN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resistors in parallel to</a:t>
            </a:r>
            <a:r>
              <a:rPr sz="140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get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541019" y="3140405"/>
            <a:ext cx="501433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DUFVEN+Cambria Math"/>
                <a:cs typeface="DUFVEN+Cambria Math"/>
              </a:rPr>
              <a:t>ꢂ×ꢁꢃ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904036" y="3196326"/>
            <a:ext cx="668135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DUFVEN+Cambria Math"/>
                <a:cs typeface="DUFVEN+Cambria Math"/>
              </a:rPr>
              <a:t>=</a:t>
            </a:r>
            <a:r>
              <a:rPr sz="1400" spc="74">
                <a:solidFill>
                  <a:srgbClr val="000000"/>
                </a:solidFill>
                <a:latin typeface="DUFVEN+Cambria Math"/>
                <a:cs typeface="DUFVEN+Cambria Math"/>
              </a:rPr>
              <a:t> </a:t>
            </a:r>
            <a:r>
              <a:rPr sz="1400">
                <a:solidFill>
                  <a:srgbClr val="000000"/>
                </a:solidFill>
                <a:latin typeface="DUFVEN+Cambria Math"/>
                <a:cs typeface="DUFVEN+Cambria Math"/>
              </a:rPr>
              <a:t>3훺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5487670" y="3206861"/>
            <a:ext cx="728340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Fig. 1.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541019" y="3335477"/>
            <a:ext cx="502957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DUFVEN+Cambria Math"/>
                <a:cs typeface="DUFVEN+Cambria Math"/>
              </a:rPr>
              <a:t>ꢂ+ꢁꢃ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1010716" y="3589899"/>
            <a:ext cx="464490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DUFVEN+Cambria Math"/>
                <a:cs typeface="DUFVEN+Cambria Math"/>
              </a:rPr>
              <a:t>40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541019" y="3725535"/>
            <a:ext cx="582788" cy="5008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spc="-36">
                <a:solidFill>
                  <a:srgbClr val="000000"/>
                </a:solidFill>
                <a:latin typeface="DUFVEN+Cambria Math"/>
                <a:cs typeface="DUFVEN+Cambria Math"/>
              </a:rPr>
              <a:t>ꢀ</a:t>
            </a:r>
            <a:r>
              <a:rPr sz="1500" baseline="-20571">
                <a:solidFill>
                  <a:srgbClr val="000000"/>
                </a:solidFill>
                <a:latin typeface="DUFVEN+Cambria Math"/>
                <a:cs typeface="DUFVEN+Cambria Math"/>
              </a:rPr>
              <a:t>ꢁ</a:t>
            </a:r>
            <a:r>
              <a:rPr sz="1500" spc="122" baseline="-20571">
                <a:solidFill>
                  <a:srgbClr val="000000"/>
                </a:solidFill>
                <a:latin typeface="DUFVEN+Cambria Math"/>
                <a:cs typeface="DUFVEN+Cambria Math"/>
              </a:rPr>
              <a:t> </a:t>
            </a:r>
            <a:r>
              <a:rPr sz="1400">
                <a:solidFill>
                  <a:srgbClr val="000000"/>
                </a:solidFill>
                <a:latin typeface="DUFVEN+Cambria Math"/>
                <a:cs typeface="DUFVEN+Cambria Math"/>
              </a:rPr>
              <a:t>=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1364233" y="3725535"/>
            <a:ext cx="661562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DUFVEN+Cambria Math"/>
                <a:cs typeface="DUFVEN+Cambria Math"/>
              </a:rPr>
              <a:t>=</a:t>
            </a:r>
            <a:r>
              <a:rPr sz="1400" spc="86">
                <a:solidFill>
                  <a:srgbClr val="000000"/>
                </a:solidFill>
                <a:latin typeface="DUFVEN+Cambria Math"/>
                <a:cs typeface="DUFVEN+Cambria Math"/>
              </a:rPr>
              <a:t> </a:t>
            </a:r>
            <a:r>
              <a:rPr sz="1400">
                <a:solidFill>
                  <a:srgbClr val="000000"/>
                </a:solidFill>
                <a:latin typeface="DUFVEN+Cambria Math"/>
                <a:cs typeface="DUFVEN+Cambria Math"/>
              </a:rPr>
              <a:t>8퐴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905560" y="3844890"/>
            <a:ext cx="676327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1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DUFVEN+Cambria Math"/>
                <a:cs typeface="DUFVEN+Cambria Math"/>
              </a:rPr>
              <a:t>2 ꢄ 3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541019" y="4173591"/>
            <a:ext cx="5625660" cy="5008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spc="-12">
                <a:solidFill>
                  <a:srgbClr val="000000"/>
                </a:solidFill>
                <a:latin typeface="Times New Roman"/>
                <a:cs typeface="Times New Roman"/>
              </a:rPr>
              <a:t>We</a:t>
            </a:r>
            <a:r>
              <a:rPr sz="140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obtain </a:t>
            </a:r>
            <a:r>
              <a:rPr sz="1400" spc="25">
                <a:solidFill>
                  <a:srgbClr val="000000"/>
                </a:solidFill>
                <a:latin typeface="DUFVEN+Cambria Math"/>
                <a:cs typeface="DUFVEN+Cambria Math"/>
              </a:rPr>
              <a:t>ꢀ(푡)</a:t>
            </a:r>
            <a:r>
              <a:rPr sz="1400">
                <a:solidFill>
                  <a:srgbClr val="000000"/>
                </a:solidFill>
                <a:latin typeface="DUFVEN+Cambria Math"/>
                <a:cs typeface="DUFVEN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from</a:t>
            </a:r>
            <a:r>
              <a:rPr sz="1400" spc="-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spc="-36">
                <a:solidFill>
                  <a:srgbClr val="000000"/>
                </a:solidFill>
                <a:latin typeface="DUFVEN+Cambria Math"/>
                <a:cs typeface="DUFVEN+Cambria Math"/>
              </a:rPr>
              <a:t>ꢀ</a:t>
            </a:r>
            <a:r>
              <a:rPr sz="1500" baseline="-20571">
                <a:solidFill>
                  <a:srgbClr val="000000"/>
                </a:solidFill>
                <a:latin typeface="DUFVEN+Cambria Math"/>
                <a:cs typeface="DUFVEN+Cambria Math"/>
              </a:rPr>
              <a:t>ꢁ</a:t>
            </a:r>
            <a:r>
              <a:rPr sz="1500" spc="77" baseline="-20571">
                <a:solidFill>
                  <a:srgbClr val="000000"/>
                </a:solidFill>
                <a:latin typeface="DUFVEN+Cambria Math"/>
                <a:cs typeface="DUFVEN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 </a:t>
            </a: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Fig.</a:t>
            </a:r>
            <a:r>
              <a:rPr sz="1400" spc="-12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2(a)</a:t>
            </a:r>
            <a:r>
              <a:rPr sz="1400" spc="-15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using current division, by</a:t>
            </a:r>
            <a:r>
              <a:rPr sz="1400" spc="-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writing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1138732" y="4529150"/>
            <a:ext cx="33687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DUFVEN+Cambria Math"/>
                <a:cs typeface="DUFVEN+Cambria Math"/>
              </a:rPr>
              <a:t>ꢁꢃ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541019" y="4585071"/>
            <a:ext cx="733969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spc="27">
                <a:solidFill>
                  <a:srgbClr val="000000"/>
                </a:solidFill>
                <a:latin typeface="DUFVEN+Cambria Math"/>
                <a:cs typeface="DUFVEN+Cambria Math"/>
              </a:rPr>
              <a:t>ꢀ(푡)</a:t>
            </a:r>
            <a:r>
              <a:rPr sz="1400" spc="56">
                <a:solidFill>
                  <a:srgbClr val="000000"/>
                </a:solidFill>
                <a:latin typeface="DUFVEN+Cambria Math"/>
                <a:cs typeface="DUFVEN+Cambria Math"/>
              </a:rPr>
              <a:t> </a:t>
            </a:r>
            <a:r>
              <a:rPr sz="1400">
                <a:solidFill>
                  <a:srgbClr val="000000"/>
                </a:solidFill>
                <a:latin typeface="DUFVEN+Cambria Math"/>
                <a:cs typeface="DUFVEN+Cambria Math"/>
              </a:rPr>
              <a:t>=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1399286" y="4585071"/>
            <a:ext cx="1487476" cy="5008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spc="-36">
                <a:solidFill>
                  <a:srgbClr val="000000"/>
                </a:solidFill>
                <a:latin typeface="DUFVEN+Cambria Math"/>
                <a:cs typeface="DUFVEN+Cambria Math"/>
              </a:rPr>
              <a:t>ꢀ</a:t>
            </a:r>
            <a:r>
              <a:rPr sz="1500" baseline="-20571">
                <a:solidFill>
                  <a:srgbClr val="000000"/>
                </a:solidFill>
                <a:latin typeface="DUFVEN+Cambria Math"/>
                <a:cs typeface="DUFVEN+Cambria Math"/>
              </a:rPr>
              <a:t>ꢁ</a:t>
            </a:r>
            <a:r>
              <a:rPr sz="1500" spc="122" baseline="-20571">
                <a:solidFill>
                  <a:srgbClr val="000000"/>
                </a:solidFill>
                <a:latin typeface="DUFVEN+Cambria Math"/>
                <a:cs typeface="DUFVEN+Cambria Math"/>
              </a:rPr>
              <a:t> </a:t>
            </a:r>
            <a:r>
              <a:rPr sz="1400">
                <a:solidFill>
                  <a:srgbClr val="000000"/>
                </a:solidFill>
                <a:latin typeface="DUFVEN+Cambria Math"/>
                <a:cs typeface="DUFVEN+Cambria Math"/>
              </a:rPr>
              <a:t>=</a:t>
            </a:r>
            <a:r>
              <a:rPr sz="1400" spc="74">
                <a:solidFill>
                  <a:srgbClr val="000000"/>
                </a:solidFill>
                <a:latin typeface="DUFVEN+Cambria Math"/>
                <a:cs typeface="DUFVEN+Cambria Math"/>
              </a:rPr>
              <a:t> </a:t>
            </a:r>
            <a:r>
              <a:rPr sz="1400">
                <a:solidFill>
                  <a:srgbClr val="000000"/>
                </a:solidFill>
                <a:latin typeface="DUFVEN+Cambria Math"/>
                <a:cs typeface="DUFVEN+Cambria Math"/>
              </a:rPr>
              <a:t>6퐴,</a:t>
            </a:r>
            <a:r>
              <a:rPr sz="1400" spc="1281">
                <a:solidFill>
                  <a:srgbClr val="000000"/>
                </a:solidFill>
                <a:latin typeface="DUFVEN+Cambria Math"/>
                <a:cs typeface="DUFVEN+Cambria Math"/>
              </a:rPr>
              <a:t> </a:t>
            </a:r>
            <a:r>
              <a:rPr sz="1400">
                <a:solidFill>
                  <a:srgbClr val="000000"/>
                </a:solidFill>
                <a:latin typeface="DUFVEN+Cambria Math"/>
                <a:cs typeface="DUFVEN+Cambria Math"/>
              </a:rPr>
              <a:t>푡</a:t>
            </a:r>
            <a:r>
              <a:rPr sz="1400" spc="99">
                <a:solidFill>
                  <a:srgbClr val="000000"/>
                </a:solidFill>
                <a:latin typeface="DUFVEN+Cambria Math"/>
                <a:cs typeface="DUFVEN+Cambria Math"/>
              </a:rPr>
              <a:t> </a:t>
            </a:r>
            <a:r>
              <a:rPr sz="1400">
                <a:solidFill>
                  <a:srgbClr val="000000"/>
                </a:solidFill>
                <a:latin typeface="DUFVEN+Cambria Math"/>
                <a:cs typeface="DUFVEN+Cambria Math"/>
              </a:rPr>
              <a:t>&lt;</a:t>
            </a:r>
            <a:r>
              <a:rPr sz="1400" spc="82">
                <a:solidFill>
                  <a:srgbClr val="000000"/>
                </a:solidFill>
                <a:latin typeface="DUFVEN+Cambria Math"/>
                <a:cs typeface="DUFVEN+Cambria Math"/>
              </a:rPr>
              <a:t> </a:t>
            </a:r>
            <a:r>
              <a:rPr sz="1400">
                <a:solidFill>
                  <a:srgbClr val="000000"/>
                </a:solidFill>
                <a:latin typeface="DUFVEN+Cambria Math"/>
                <a:cs typeface="DUFVEN+Cambria Math"/>
              </a:rPr>
              <a:t>0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1056436" y="4724222"/>
            <a:ext cx="502907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DUFVEN+Cambria Math"/>
                <a:cs typeface="DUFVEN+Cambria Math"/>
              </a:rPr>
              <a:t>ꢁꢃ+ꢂ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541019" y="5007086"/>
            <a:ext cx="5649063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Since the current through </a:t>
            </a:r>
            <a:r>
              <a:rPr sz="1400" spc="-11">
                <a:solidFill>
                  <a:srgbClr val="000000"/>
                </a:solidFill>
                <a:latin typeface="Times New Roman"/>
                <a:cs typeface="Times New Roman"/>
              </a:rPr>
              <a:t>an</a:t>
            </a:r>
            <a:r>
              <a:rPr sz="1400" spc="3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inductor cannot change instantaneously,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541019" y="5349062"/>
            <a:ext cx="1684420" cy="492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spc="28">
                <a:solidFill>
                  <a:srgbClr val="000000"/>
                </a:solidFill>
                <a:latin typeface="DUFVEN+Cambria Math"/>
                <a:cs typeface="DUFVEN+Cambria Math"/>
              </a:rPr>
              <a:t>ꢀ(푂)</a:t>
            </a:r>
            <a:r>
              <a:rPr sz="1400" spc="55">
                <a:solidFill>
                  <a:srgbClr val="000000"/>
                </a:solidFill>
                <a:latin typeface="DUFVEN+Cambria Math"/>
                <a:cs typeface="DUFVEN+Cambria Math"/>
              </a:rPr>
              <a:t> </a:t>
            </a:r>
            <a:r>
              <a:rPr sz="1400">
                <a:solidFill>
                  <a:srgbClr val="000000"/>
                </a:solidFill>
                <a:latin typeface="DUFVEN+Cambria Math"/>
                <a:cs typeface="DUFVEN+Cambria Math"/>
              </a:rPr>
              <a:t>=</a:t>
            </a:r>
            <a:r>
              <a:rPr sz="1400" spc="74">
                <a:solidFill>
                  <a:srgbClr val="000000"/>
                </a:solidFill>
                <a:latin typeface="DUFVEN+Cambria Math"/>
                <a:cs typeface="DUFVEN+Cambria Math"/>
              </a:rPr>
              <a:t> </a:t>
            </a:r>
            <a:r>
              <a:rPr sz="1400" spc="20">
                <a:solidFill>
                  <a:srgbClr val="000000"/>
                </a:solidFill>
                <a:latin typeface="DUFVEN+Cambria Math"/>
                <a:cs typeface="DUFVEN+Cambria Math"/>
              </a:rPr>
              <a:t>ꢀ(0</a:t>
            </a:r>
            <a:r>
              <a:rPr sz="1500" spc="51" baseline="36857">
                <a:solidFill>
                  <a:srgbClr val="000000"/>
                </a:solidFill>
                <a:latin typeface="DUFVEN+Cambria Math"/>
                <a:cs typeface="DUFVEN+Cambria Math"/>
              </a:rPr>
              <a:t>ꢅ</a:t>
            </a:r>
            <a:r>
              <a:rPr sz="1400">
                <a:solidFill>
                  <a:srgbClr val="000000"/>
                </a:solidFill>
                <a:latin typeface="DUFVEN+Cambria Math"/>
                <a:cs typeface="DUFVEN+Cambria Math"/>
              </a:rPr>
              <a:t>)</a:t>
            </a:r>
            <a:r>
              <a:rPr sz="1400" spc="70">
                <a:solidFill>
                  <a:srgbClr val="000000"/>
                </a:solidFill>
                <a:latin typeface="DUFVEN+Cambria Math"/>
                <a:cs typeface="DUFVEN+Cambria Math"/>
              </a:rPr>
              <a:t> </a:t>
            </a:r>
            <a:r>
              <a:rPr sz="1400">
                <a:solidFill>
                  <a:srgbClr val="000000"/>
                </a:solidFill>
                <a:latin typeface="DUFVEN+Cambria Math"/>
                <a:cs typeface="DUFVEN+Cambria Math"/>
              </a:rPr>
              <a:t>=</a:t>
            </a:r>
            <a:r>
              <a:rPr sz="1400" spc="86">
                <a:solidFill>
                  <a:srgbClr val="000000"/>
                </a:solidFill>
                <a:latin typeface="DUFVEN+Cambria Math"/>
                <a:cs typeface="DUFVEN+Cambria Math"/>
              </a:rPr>
              <a:t> </a:t>
            </a:r>
            <a:r>
              <a:rPr sz="1400">
                <a:solidFill>
                  <a:srgbClr val="000000"/>
                </a:solidFill>
                <a:latin typeface="DUFVEN+Cambria Math"/>
                <a:cs typeface="DUFVEN+Cambria Math"/>
              </a:rPr>
              <a:t>6퐴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541019" y="5729595"/>
            <a:ext cx="7299110" cy="7152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When</a:t>
            </a:r>
            <a:r>
              <a:rPr sz="1400" spc="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DUFVEN+Cambria Math"/>
                <a:cs typeface="DUFVEN+Cambria Math"/>
              </a:rPr>
              <a:t>푡</a:t>
            </a:r>
            <a:r>
              <a:rPr sz="1400" spc="111">
                <a:solidFill>
                  <a:srgbClr val="000000"/>
                </a:solidFill>
                <a:latin typeface="DUFVEN+Cambria Math"/>
                <a:cs typeface="DUFVEN+Cambria Math"/>
              </a:rPr>
              <a:t> </a:t>
            </a:r>
            <a:r>
              <a:rPr sz="1400">
                <a:solidFill>
                  <a:srgbClr val="000000"/>
                </a:solidFill>
                <a:latin typeface="DUFVEN+Cambria Math"/>
                <a:cs typeface="DUFVEN+Cambria Math"/>
              </a:rPr>
              <a:t>&gt;</a:t>
            </a:r>
            <a:r>
              <a:rPr sz="1400" spc="82">
                <a:solidFill>
                  <a:srgbClr val="000000"/>
                </a:solidFill>
                <a:latin typeface="DUFVEN+Cambria Math"/>
                <a:cs typeface="DUFVEN+Cambria Math"/>
              </a:rPr>
              <a:t> </a:t>
            </a:r>
            <a:r>
              <a:rPr sz="1400">
                <a:solidFill>
                  <a:srgbClr val="000000"/>
                </a:solidFill>
                <a:latin typeface="DUFVEN+Cambria Math"/>
                <a:cs typeface="DUFVEN+Cambria Math"/>
              </a:rPr>
              <a:t>0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, the</a:t>
            </a:r>
            <a:r>
              <a:rPr sz="1400" spc="-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switch is</a:t>
            </a:r>
            <a:r>
              <a:rPr sz="1400" spc="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open and</a:t>
            </a:r>
            <a:r>
              <a:rPr sz="140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 voltage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source</a:t>
            </a:r>
            <a:r>
              <a:rPr sz="1400" spc="-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00" spc="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disconnected. </a:t>
            </a:r>
            <a:r>
              <a:rPr sz="1400" spc="-12">
                <a:solidFill>
                  <a:srgbClr val="000000"/>
                </a:solidFill>
                <a:latin typeface="Times New Roman"/>
                <a:cs typeface="Times New Roman"/>
              </a:rPr>
              <a:t>We</a:t>
            </a:r>
            <a:r>
              <a:rPr sz="140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now have the</a:t>
            </a:r>
          </a:p>
          <a:p>
            <a:pPr marL="0" marR="0">
              <a:lnSpc>
                <a:spcPts val="1645"/>
              </a:lnSpc>
              <a:spcBef>
                <a:spcPts val="29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source</a:t>
            </a:r>
            <a:r>
              <a:rPr sz="1400">
                <a:solidFill>
                  <a:srgbClr val="000000"/>
                </a:solidFill>
                <a:latin typeface="DUFVEN+Cambria Math"/>
                <a:cs typeface="DUFVEN+Cambria Math"/>
              </a:rPr>
              <a:t>‐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free</a:t>
            </a:r>
            <a:r>
              <a:rPr sz="1400" spc="-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DUFVEN+Cambria Math"/>
                <a:cs typeface="DUFVEN+Cambria Math"/>
              </a:rPr>
              <a:t>푅퐿</a:t>
            </a:r>
            <a:r>
              <a:rPr sz="1400" spc="55">
                <a:solidFill>
                  <a:srgbClr val="000000"/>
                </a:solidFill>
                <a:latin typeface="DUFVEN+Cambria Math"/>
                <a:cs typeface="DUFVEN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circuit in </a:t>
            </a: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Fig.</a:t>
            </a:r>
            <a:r>
              <a:rPr sz="1400" spc="-18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2(b)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.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541019" y="6339449"/>
            <a:ext cx="2179929" cy="5008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spc="-15">
                <a:solidFill>
                  <a:srgbClr val="000000"/>
                </a:solidFill>
                <a:latin typeface="DUFVEN+Cambria Math"/>
                <a:cs typeface="DUFVEN+Cambria Math"/>
              </a:rPr>
              <a:t>푅</a:t>
            </a:r>
            <a:r>
              <a:rPr sz="1500" baseline="-20571">
                <a:solidFill>
                  <a:srgbClr val="000000"/>
                </a:solidFill>
                <a:latin typeface="DUFVEN+Cambria Math"/>
                <a:cs typeface="DUFVEN+Cambria Math"/>
              </a:rPr>
              <a:t>푒푞</a:t>
            </a:r>
            <a:r>
              <a:rPr sz="1500" spc="143" baseline="-20571">
                <a:solidFill>
                  <a:srgbClr val="000000"/>
                </a:solidFill>
                <a:latin typeface="DUFVEN+Cambria Math"/>
                <a:cs typeface="DUFVEN+Cambria Math"/>
              </a:rPr>
              <a:t> </a:t>
            </a:r>
            <a:r>
              <a:rPr sz="1400">
                <a:solidFill>
                  <a:srgbClr val="000000"/>
                </a:solidFill>
                <a:latin typeface="DUFVEN+Cambria Math"/>
                <a:cs typeface="DUFVEN+Cambria Math"/>
              </a:rPr>
              <a:t>=</a:t>
            </a:r>
            <a:r>
              <a:rPr sz="1400" spc="86">
                <a:solidFill>
                  <a:srgbClr val="000000"/>
                </a:solidFill>
                <a:latin typeface="DUFVEN+Cambria Math"/>
                <a:cs typeface="DUFVEN+Cambria Math"/>
              </a:rPr>
              <a:t> </a:t>
            </a:r>
            <a:r>
              <a:rPr sz="1400">
                <a:solidFill>
                  <a:srgbClr val="000000"/>
                </a:solidFill>
                <a:latin typeface="DUFVEN+Cambria Math"/>
                <a:cs typeface="DUFVEN+Cambria Math"/>
              </a:rPr>
              <a:t>(12</a:t>
            </a:r>
            <a:r>
              <a:rPr sz="1400" spc="-21">
                <a:solidFill>
                  <a:srgbClr val="000000"/>
                </a:solidFill>
                <a:latin typeface="DUFVEN+Cambria Math"/>
                <a:cs typeface="DUFVEN+Cambria Math"/>
              </a:rPr>
              <a:t> </a:t>
            </a:r>
            <a:r>
              <a:rPr sz="1400">
                <a:solidFill>
                  <a:srgbClr val="000000"/>
                </a:solidFill>
                <a:latin typeface="DUFVEN+Cambria Math"/>
                <a:cs typeface="DUFVEN+Cambria Math"/>
              </a:rPr>
              <a:t>ꢄ 4)‖16</a:t>
            </a:r>
            <a:r>
              <a:rPr sz="1400" spc="62">
                <a:solidFill>
                  <a:srgbClr val="000000"/>
                </a:solidFill>
                <a:latin typeface="DUFVEN+Cambria Math"/>
                <a:cs typeface="DUFVEN+Cambria Math"/>
              </a:rPr>
              <a:t> </a:t>
            </a:r>
            <a:r>
              <a:rPr sz="1400">
                <a:solidFill>
                  <a:srgbClr val="000000"/>
                </a:solidFill>
                <a:latin typeface="DUFVEN+Cambria Math"/>
                <a:cs typeface="DUFVEN+Cambria Math"/>
              </a:rPr>
              <a:t>=</a:t>
            </a:r>
            <a:r>
              <a:rPr sz="1400" spc="76">
                <a:solidFill>
                  <a:srgbClr val="000000"/>
                </a:solidFill>
                <a:latin typeface="DUFVEN+Cambria Math"/>
                <a:cs typeface="DUFVEN+Cambria Math"/>
              </a:rPr>
              <a:t> </a:t>
            </a:r>
            <a:r>
              <a:rPr sz="1400">
                <a:solidFill>
                  <a:srgbClr val="000000"/>
                </a:solidFill>
                <a:latin typeface="DUFVEN+Cambria Math"/>
                <a:cs typeface="DUFVEN+Cambria Math"/>
              </a:rPr>
              <a:t>8훺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942136" y="6702161"/>
            <a:ext cx="361513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DUFVEN+Cambria Math"/>
                <a:cs typeface="DUFVEN+Cambria Math"/>
              </a:rPr>
              <a:t>퐿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1356613" y="6702161"/>
            <a:ext cx="365431" cy="7307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DUFVEN+Cambria Math"/>
                <a:cs typeface="DUFVEN+Cambria Math"/>
              </a:rPr>
              <a:t>2</a:t>
            </a:r>
          </a:p>
          <a:p>
            <a:pPr marL="0" marR="0">
              <a:lnSpc>
                <a:spcPts val="1641"/>
              </a:lnSpc>
              <a:spcBef>
                <a:spcPts val="361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DUFVEN+Cambria Math"/>
                <a:cs typeface="DUFVEN+Cambria Math"/>
              </a:rPr>
              <a:t>8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1504441" y="6702161"/>
            <a:ext cx="658435" cy="7307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1356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DUFVEN+Cambria Math"/>
                <a:cs typeface="DUFVEN+Cambria Math"/>
              </a:rPr>
              <a:t>1</a:t>
            </a:r>
          </a:p>
          <a:p>
            <a:pPr marL="0" marR="0">
              <a:lnSpc>
                <a:spcPts val="1067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DUFVEN+Cambria Math"/>
                <a:cs typeface="DUFVEN+Cambria Math"/>
              </a:rPr>
              <a:t>=</a:t>
            </a:r>
            <a:r>
              <a:rPr sz="1400" spc="1081">
                <a:solidFill>
                  <a:srgbClr val="000000"/>
                </a:solidFill>
                <a:latin typeface="DUFVEN+Cambria Math"/>
                <a:cs typeface="DUFVEN+Cambria Math"/>
              </a:rPr>
              <a:t> </a:t>
            </a:r>
            <a:r>
              <a:rPr sz="1400">
                <a:solidFill>
                  <a:srgbClr val="000000"/>
                </a:solidFill>
                <a:latin typeface="DUFVEN+Cambria Math"/>
                <a:cs typeface="DUFVEN+Cambria Math"/>
              </a:rPr>
              <a:t>푠</a:t>
            </a:r>
          </a:p>
          <a:p>
            <a:pPr marL="181356" marR="0">
              <a:lnSpc>
                <a:spcPts val="93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DUFVEN+Cambria Math"/>
                <a:cs typeface="DUFVEN+Cambria Math"/>
              </a:rPr>
              <a:t>4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541019" y="6837797"/>
            <a:ext cx="534020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DUFVEN+Cambria Math"/>
                <a:cs typeface="DUFVEN+Cambria Math"/>
              </a:rPr>
              <a:t>휏</a:t>
            </a:r>
            <a:r>
              <a:rPr sz="1400" spc="105">
                <a:solidFill>
                  <a:srgbClr val="000000"/>
                </a:solidFill>
                <a:latin typeface="DUFVEN+Cambria Math"/>
                <a:cs typeface="DUFVEN+Cambria Math"/>
              </a:rPr>
              <a:t> </a:t>
            </a:r>
            <a:r>
              <a:rPr sz="1400">
                <a:solidFill>
                  <a:srgbClr val="000000"/>
                </a:solidFill>
                <a:latin typeface="DUFVEN+Cambria Math"/>
                <a:cs typeface="DUFVEN+Cambria Math"/>
              </a:rPr>
              <a:t>=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1173784" y="6837797"/>
            <a:ext cx="399908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DUFVEN+Cambria Math"/>
                <a:cs typeface="DUFVEN+Cambria Math"/>
              </a:rPr>
              <a:t>=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858316" y="6956669"/>
            <a:ext cx="522254" cy="5008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spc="-15">
                <a:solidFill>
                  <a:srgbClr val="000000"/>
                </a:solidFill>
                <a:latin typeface="DUFVEN+Cambria Math"/>
                <a:cs typeface="DUFVEN+Cambria Math"/>
              </a:rPr>
              <a:t>푅</a:t>
            </a:r>
            <a:r>
              <a:rPr sz="1500" baseline="-20571">
                <a:solidFill>
                  <a:srgbClr val="000000"/>
                </a:solidFill>
                <a:latin typeface="DUFVEN+Cambria Math"/>
                <a:cs typeface="DUFVEN+Cambria Math"/>
              </a:rPr>
              <a:t>푒푞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541019" y="7338137"/>
            <a:ext cx="2456291" cy="4920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DUFVEN+Cambria Math"/>
                <a:cs typeface="DUFVEN+Cambria Math"/>
              </a:rPr>
              <a:t>∴</a:t>
            </a:r>
            <a:r>
              <a:rPr sz="1400" spc="76">
                <a:solidFill>
                  <a:srgbClr val="000000"/>
                </a:solidFill>
                <a:latin typeface="DUFVEN+Cambria Math"/>
                <a:cs typeface="DUFVEN+Cambria Math"/>
              </a:rPr>
              <a:t> </a:t>
            </a:r>
            <a:r>
              <a:rPr sz="1400" spc="27">
                <a:solidFill>
                  <a:srgbClr val="000000"/>
                </a:solidFill>
                <a:latin typeface="DUFVEN+Cambria Math"/>
                <a:cs typeface="DUFVEN+Cambria Math"/>
              </a:rPr>
              <a:t>ꢀ(푡)</a:t>
            </a:r>
            <a:r>
              <a:rPr sz="1400" spc="56">
                <a:solidFill>
                  <a:srgbClr val="000000"/>
                </a:solidFill>
                <a:latin typeface="DUFVEN+Cambria Math"/>
                <a:cs typeface="DUFVEN+Cambria Math"/>
              </a:rPr>
              <a:t> </a:t>
            </a:r>
            <a:r>
              <a:rPr sz="1400">
                <a:solidFill>
                  <a:srgbClr val="000000"/>
                </a:solidFill>
                <a:latin typeface="DUFVEN+Cambria Math"/>
                <a:cs typeface="DUFVEN+Cambria Math"/>
              </a:rPr>
              <a:t>=</a:t>
            </a:r>
            <a:r>
              <a:rPr sz="1400" spc="86">
                <a:solidFill>
                  <a:srgbClr val="000000"/>
                </a:solidFill>
                <a:latin typeface="DUFVEN+Cambria Math"/>
                <a:cs typeface="DUFVEN+Cambria Math"/>
              </a:rPr>
              <a:t> </a:t>
            </a:r>
            <a:r>
              <a:rPr sz="1400" spc="25">
                <a:solidFill>
                  <a:srgbClr val="000000"/>
                </a:solidFill>
                <a:latin typeface="DUFVEN+Cambria Math"/>
                <a:cs typeface="DUFVEN+Cambria Math"/>
              </a:rPr>
              <a:t>ꢀ(0)ꢆ</a:t>
            </a:r>
            <a:r>
              <a:rPr sz="1500" baseline="36856">
                <a:solidFill>
                  <a:srgbClr val="000000"/>
                </a:solidFill>
                <a:latin typeface="DUFVEN+Cambria Math"/>
                <a:cs typeface="DUFVEN+Cambria Math"/>
              </a:rPr>
              <a:t>ꢅꢇ/ꢈ</a:t>
            </a:r>
            <a:r>
              <a:rPr sz="1500" spc="143" baseline="36856">
                <a:solidFill>
                  <a:srgbClr val="000000"/>
                </a:solidFill>
                <a:latin typeface="DUFVEN+Cambria Math"/>
                <a:cs typeface="DUFVEN+Cambria Math"/>
              </a:rPr>
              <a:t> </a:t>
            </a:r>
            <a:r>
              <a:rPr sz="1400">
                <a:solidFill>
                  <a:srgbClr val="000000"/>
                </a:solidFill>
                <a:latin typeface="DUFVEN+Cambria Math"/>
                <a:cs typeface="DUFVEN+Cambria Math"/>
              </a:rPr>
              <a:t>=</a:t>
            </a:r>
            <a:r>
              <a:rPr sz="1400" spc="74">
                <a:solidFill>
                  <a:srgbClr val="000000"/>
                </a:solidFill>
                <a:latin typeface="DUFVEN+Cambria Math"/>
                <a:cs typeface="DUFVEN+Cambria Math"/>
              </a:rPr>
              <a:t> </a:t>
            </a:r>
            <a:r>
              <a:rPr sz="1400" spc="46">
                <a:solidFill>
                  <a:srgbClr val="000000"/>
                </a:solidFill>
                <a:latin typeface="DUFVEN+Cambria Math"/>
                <a:cs typeface="DUFVEN+Cambria Math"/>
              </a:rPr>
              <a:t>6ꢆ</a:t>
            </a:r>
            <a:r>
              <a:rPr sz="1500" spc="25" baseline="36856">
                <a:solidFill>
                  <a:srgbClr val="000000"/>
                </a:solidFill>
                <a:latin typeface="DUFVEN+Cambria Math"/>
                <a:cs typeface="DUFVEN+Cambria Math"/>
              </a:rPr>
              <a:t>ꢅꢂꢇ</a:t>
            </a:r>
            <a:r>
              <a:rPr sz="1400">
                <a:solidFill>
                  <a:srgbClr val="000000"/>
                </a:solidFill>
                <a:latin typeface="DUFVEN+Cambria Math"/>
                <a:cs typeface="DUFVEN+Cambria Math"/>
              </a:rPr>
              <a:t>퐴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1652270" y="9276394"/>
            <a:ext cx="4901876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Fig.</a:t>
            </a:r>
            <a:r>
              <a:rPr sz="1400" spc="-18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2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Solving the circuit of </a:t>
            </a: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Fig.1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: (a) for t &lt; 0,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(b) for t</a:t>
            </a:r>
            <a:r>
              <a:rPr sz="1400" spc="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&gt; 0.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541019" y="9697151"/>
            <a:ext cx="4193231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ED008D"/>
                </a:solidFill>
                <a:latin typeface="Times New Roman"/>
                <a:cs typeface="Times New Roman"/>
              </a:rPr>
              <a:t>H.W.4: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For the circuit in</a:t>
            </a:r>
            <a:r>
              <a:rPr sz="1400" spc="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Fig.1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, find </a:t>
            </a:r>
            <a:r>
              <a:rPr sz="1400" spc="25">
                <a:solidFill>
                  <a:srgbClr val="000000"/>
                </a:solidFill>
                <a:latin typeface="DUFVEN+Cambria Math"/>
                <a:cs typeface="DUFVEN+Cambria Math"/>
              </a:rPr>
              <a:t>ꢀ(푡)</a:t>
            </a:r>
            <a:r>
              <a:rPr sz="1400">
                <a:solidFill>
                  <a:srgbClr val="000000"/>
                </a:solidFill>
                <a:latin typeface="DUFVEN+Cambria Math"/>
                <a:cs typeface="DUFVEN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for</a:t>
            </a:r>
            <a:r>
              <a:rPr sz="1400" spc="-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DUFVEN+Cambria Math"/>
                <a:cs typeface="DUFVEN+Cambria Math"/>
              </a:rPr>
              <a:t>푡</a:t>
            </a:r>
            <a:r>
              <a:rPr sz="1400" spc="123">
                <a:solidFill>
                  <a:srgbClr val="000000"/>
                </a:solidFill>
                <a:latin typeface="DUFVEN+Cambria Math"/>
                <a:cs typeface="DUFVEN+Cambria Math"/>
              </a:rPr>
              <a:t> </a:t>
            </a:r>
            <a:r>
              <a:rPr sz="1400">
                <a:solidFill>
                  <a:srgbClr val="000000"/>
                </a:solidFill>
                <a:latin typeface="DUFVEN+Cambria Math"/>
                <a:cs typeface="DUFVEN+Cambria Math"/>
              </a:rPr>
              <a:t>&gt;</a:t>
            </a:r>
            <a:r>
              <a:rPr sz="1400" spc="82">
                <a:solidFill>
                  <a:srgbClr val="000000"/>
                </a:solidFill>
                <a:latin typeface="DUFVEN+Cambria Math"/>
                <a:cs typeface="DUFVEN+Cambria Math"/>
              </a:rPr>
              <a:t> </a:t>
            </a:r>
            <a:r>
              <a:rPr sz="1400">
                <a:solidFill>
                  <a:srgbClr val="000000"/>
                </a:solidFill>
                <a:latin typeface="DUFVEN+Cambria Math"/>
                <a:cs typeface="DUFVEN+Cambria Math"/>
              </a:rPr>
              <a:t>0.</a:t>
            </a:r>
          </a:p>
        </p:txBody>
      </p:sp>
      <p:sp>
        <p:nvSpPr>
          <p:cNvPr id="36" name="object 36"/>
          <p:cNvSpPr txBox="1"/>
          <p:nvPr/>
        </p:nvSpPr>
        <p:spPr>
          <a:xfrm>
            <a:off x="3711828" y="10062264"/>
            <a:ext cx="352240" cy="3807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7"/>
              </a:lnSpc>
              <a:spcBef>
                <a:spcPct val="0"/>
              </a:spcBef>
              <a:spcAft>
                <a:spcPct val="0"/>
              </a:spcAft>
            </a:pPr>
            <a:r>
              <a:rPr sz="1100">
                <a:solidFill>
                  <a:srgbClr val="000000"/>
                </a:solidFill>
                <a:latin typeface="Calibri"/>
                <a:cs typeface="Calibri"/>
              </a:rPr>
              <a:t>10</a:t>
            </a:r>
          </a:p>
        </p:txBody>
      </p:sp>
      <p:sp>
        <p:nvSpPr>
          <p:cNvPr id="38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9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58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57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56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55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54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53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52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51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50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9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8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6" name="object 1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" name="object 2"/>
          <p:cNvSpPr/>
          <p:nvPr/>
        </p:nvSpPr>
        <p:spPr>
          <a:xfrm>
            <a:off x="304800" y="293116"/>
            <a:ext cx="6952488" cy="10084002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3934714" y="10122699"/>
            <a:ext cx="105790" cy="52501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541019" y="527805"/>
            <a:ext cx="1354671" cy="5673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University of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Diyala</a:t>
            </a:r>
          </a:p>
          <a:p>
            <a:pPr marL="0" marR="0">
              <a:lnSpc>
                <a:spcPts val="1311"/>
              </a:lnSpc>
              <a:spcBef>
                <a:spcPts val="94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Engineering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College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956936" y="527805"/>
            <a:ext cx="1199208" cy="3951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Electrical Circuits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41019" y="1169923"/>
            <a:ext cx="1854229" cy="4711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ED008D"/>
                </a:solidFill>
                <a:latin typeface="Times New Roman"/>
                <a:cs typeface="Times New Roman"/>
              </a:rPr>
              <a:t>Answer: 2e</a:t>
            </a:r>
            <a:r>
              <a:rPr sz="1350" b="1" baseline="35999">
                <a:solidFill>
                  <a:srgbClr val="ED008D"/>
                </a:solidFill>
                <a:latin typeface="Times New Roman"/>
                <a:cs typeface="Times New Roman"/>
              </a:rPr>
              <a:t>-2t</a:t>
            </a:r>
            <a:r>
              <a:rPr sz="1350" b="1" spc="13" baseline="35999">
                <a:solidFill>
                  <a:srgbClr val="ED008D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ED008D"/>
                </a:solidFill>
                <a:latin typeface="Times New Roman"/>
                <a:cs typeface="Times New Roman"/>
              </a:rPr>
              <a:t>A, t &gt;</a:t>
            </a:r>
            <a:r>
              <a:rPr sz="1400" b="1" spc="-10">
                <a:solidFill>
                  <a:srgbClr val="ED008D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ED008D"/>
                </a:solidFill>
                <a:latin typeface="Times New Roman"/>
                <a:cs typeface="Times New Roman"/>
              </a:rPr>
              <a:t>0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486146" y="2623169"/>
            <a:ext cx="639364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Fig.1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41019" y="2996682"/>
            <a:ext cx="7318418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ED008D"/>
                </a:solidFill>
                <a:latin typeface="Times New Roman"/>
                <a:cs typeface="Times New Roman"/>
              </a:rPr>
              <a:t>Example 5: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 the circuit shown in</a:t>
            </a:r>
            <a:r>
              <a:rPr sz="1400" spc="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Fig.1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, find </a:t>
            </a:r>
            <a:r>
              <a:rPr sz="1400">
                <a:solidFill>
                  <a:srgbClr val="000000"/>
                </a:solidFill>
                <a:latin typeface="BCKGHO+Cambria Math"/>
                <a:cs typeface="BCKGHO+Cambria Math"/>
              </a:rPr>
              <a:t>ꢀ</a:t>
            </a:r>
            <a:r>
              <a:rPr sz="1400" spc="364">
                <a:solidFill>
                  <a:srgbClr val="000000"/>
                </a:solidFill>
                <a:latin typeface="BCKGHO+Cambria Math"/>
                <a:cs typeface="BCKGHO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, </a:t>
            </a:r>
            <a:r>
              <a:rPr sz="1400">
                <a:solidFill>
                  <a:srgbClr val="000000"/>
                </a:solidFill>
                <a:latin typeface="BCKGHO+Cambria Math"/>
                <a:cs typeface="BCKGHO+Cambria Math"/>
              </a:rPr>
              <a:t>푣</a:t>
            </a:r>
            <a:r>
              <a:rPr sz="1400" spc="274">
                <a:solidFill>
                  <a:srgbClr val="000000"/>
                </a:solidFill>
                <a:latin typeface="BCKGHO+Cambria Math"/>
                <a:cs typeface="BCKGHO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, and </a:t>
            </a:r>
            <a:r>
              <a:rPr sz="1400">
                <a:solidFill>
                  <a:srgbClr val="000000"/>
                </a:solidFill>
                <a:latin typeface="BCKGHO+Cambria Math"/>
                <a:cs typeface="BCKGHO+Cambria Math"/>
              </a:rPr>
              <a:t>ꢀ</a:t>
            </a:r>
            <a:r>
              <a:rPr sz="1400" spc="87">
                <a:solidFill>
                  <a:srgbClr val="000000"/>
                </a:solidFill>
                <a:latin typeface="BCKGHO+Cambria Math"/>
                <a:cs typeface="BCKGHO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for all time, assuming that the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3940428" y="3082493"/>
            <a:ext cx="264986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BCKGHO+Cambria Math"/>
                <a:cs typeface="BCKGHO+Cambria Math"/>
              </a:rPr>
              <a:t>표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4202557" y="3082493"/>
            <a:ext cx="264986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BCKGHO+Cambria Math"/>
                <a:cs typeface="BCKGHO+Cambria Math"/>
              </a:rPr>
              <a:t>표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541019" y="3212957"/>
            <a:ext cx="2660782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switch was</a:t>
            </a:r>
            <a:r>
              <a:rPr sz="1400" spc="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open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for a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long time.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541019" y="3435461"/>
            <a:ext cx="4107464" cy="15968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ED008D"/>
                </a:solidFill>
                <a:latin typeface="Times New Roman"/>
                <a:cs typeface="Times New Roman"/>
              </a:rPr>
              <a:t>Solution:</a:t>
            </a:r>
            <a:r>
              <a:rPr sz="1400" b="1" spc="364">
                <a:solidFill>
                  <a:srgbClr val="ED008D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It</a:t>
            </a:r>
            <a:r>
              <a:rPr sz="1400" spc="35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00" spc="36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better</a:t>
            </a:r>
            <a:r>
              <a:rPr sz="1400" spc="35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to</a:t>
            </a:r>
            <a:r>
              <a:rPr sz="1400" spc="3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first</a:t>
            </a:r>
            <a:r>
              <a:rPr sz="1400" spc="36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find</a:t>
            </a:r>
            <a:r>
              <a:rPr sz="1400" spc="36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35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inductor</a:t>
            </a:r>
          </a:p>
          <a:p>
            <a:pPr marL="0" marR="0">
              <a:lnSpc>
                <a:spcPts val="1645"/>
              </a:lnSpc>
              <a:spcBef>
                <a:spcPts val="9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current </a:t>
            </a:r>
            <a:r>
              <a:rPr sz="1400">
                <a:solidFill>
                  <a:srgbClr val="000000"/>
                </a:solidFill>
                <a:latin typeface="BCKGHO+Cambria Math"/>
                <a:cs typeface="BCKGHO+Cambria Math"/>
              </a:rPr>
              <a:t>ꢀ</a:t>
            </a:r>
            <a:r>
              <a:rPr sz="1400" spc="87">
                <a:solidFill>
                  <a:srgbClr val="000000"/>
                </a:solidFill>
                <a:latin typeface="BCKGHO+Cambria Math"/>
                <a:cs typeface="BCKGHO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 then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obtain other</a:t>
            </a:r>
            <a:r>
              <a:rPr sz="1400" spc="-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quantities from</a:t>
            </a:r>
            <a:r>
              <a:rPr sz="1400" spc="-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it.</a:t>
            </a:r>
          </a:p>
          <a:p>
            <a:pPr marL="0" marR="0">
              <a:lnSpc>
                <a:spcPts val="1632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For</a:t>
            </a:r>
            <a:r>
              <a:rPr sz="1400" spc="10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BCKGHO+Cambria Math"/>
                <a:cs typeface="BCKGHO+Cambria Math"/>
              </a:rPr>
              <a:t>푡</a:t>
            </a:r>
            <a:r>
              <a:rPr sz="1400" spc="123">
                <a:solidFill>
                  <a:srgbClr val="000000"/>
                </a:solidFill>
                <a:latin typeface="BCKGHO+Cambria Math"/>
                <a:cs typeface="BCKGHO+Cambria Math"/>
              </a:rPr>
              <a:t> </a:t>
            </a:r>
            <a:r>
              <a:rPr sz="1400">
                <a:solidFill>
                  <a:srgbClr val="000000"/>
                </a:solidFill>
                <a:latin typeface="BCKGHO+Cambria Math"/>
                <a:cs typeface="BCKGHO+Cambria Math"/>
              </a:rPr>
              <a:t>&lt;</a:t>
            </a:r>
            <a:r>
              <a:rPr sz="1400" spc="70">
                <a:solidFill>
                  <a:srgbClr val="000000"/>
                </a:solidFill>
                <a:latin typeface="BCKGHO+Cambria Math"/>
                <a:cs typeface="BCKGHO+Cambria Math"/>
              </a:rPr>
              <a:t> </a:t>
            </a:r>
            <a:r>
              <a:rPr sz="1400">
                <a:solidFill>
                  <a:srgbClr val="000000"/>
                </a:solidFill>
                <a:latin typeface="BCKGHO+Cambria Math"/>
                <a:cs typeface="BCKGHO+Cambria Math"/>
              </a:rPr>
              <a:t>0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,</a:t>
            </a:r>
            <a:r>
              <a:rPr sz="1400" spc="11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11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switch</a:t>
            </a:r>
            <a:r>
              <a:rPr sz="1400" spc="1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00" spc="10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open.</a:t>
            </a:r>
            <a:r>
              <a:rPr sz="1400" spc="11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Since</a:t>
            </a:r>
            <a:r>
              <a:rPr sz="1400" spc="1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11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inductor</a:t>
            </a:r>
          </a:p>
          <a:p>
            <a:pPr marL="0" marR="0">
              <a:lnSpc>
                <a:spcPts val="1645"/>
              </a:lnSpc>
              <a:spcBef>
                <a:spcPts val="30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acts</a:t>
            </a:r>
            <a:r>
              <a:rPr sz="1400" spc="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like</a:t>
            </a:r>
            <a:r>
              <a:rPr sz="1400" spc="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short</a:t>
            </a:r>
            <a:r>
              <a:rPr sz="1400" spc="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circuit</a:t>
            </a:r>
            <a:r>
              <a:rPr sz="140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to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spc="21">
                <a:solidFill>
                  <a:srgbClr val="000000"/>
                </a:solidFill>
                <a:latin typeface="BCKGHO+Cambria Math"/>
                <a:cs typeface="BCKGHO+Cambria Math"/>
              </a:rPr>
              <a:t>푑푐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,</a:t>
            </a:r>
            <a:r>
              <a:rPr sz="1400" spc="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BCKGHO+Cambria Math"/>
                <a:cs typeface="BCKGHO+Cambria Math"/>
              </a:rPr>
              <a:t>6 − 훺</a:t>
            </a:r>
            <a:r>
              <a:rPr sz="1400" spc="98">
                <a:solidFill>
                  <a:srgbClr val="000000"/>
                </a:solidFill>
                <a:latin typeface="BCKGHO+Cambria Math"/>
                <a:cs typeface="BCKGHO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resistor</a:t>
            </a:r>
            <a:r>
              <a:rPr sz="1400" spc="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</a:p>
          <a:p>
            <a:pPr marL="0" marR="0">
              <a:lnSpc>
                <a:spcPts val="1645"/>
              </a:lnSpc>
              <a:spcBef>
                <a:spcPts val="288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short</a:t>
            </a:r>
            <a:r>
              <a:rPr sz="1400">
                <a:solidFill>
                  <a:srgbClr val="000000"/>
                </a:solidFill>
                <a:latin typeface="BCKGHO+Cambria Math"/>
                <a:cs typeface="BCKGHO+Cambria Math"/>
              </a:rPr>
              <a:t>‐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circuited,</a:t>
            </a:r>
            <a:r>
              <a:rPr sz="1400" spc="8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so</a:t>
            </a:r>
            <a:r>
              <a:rPr sz="1400" spc="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that</a:t>
            </a:r>
            <a:r>
              <a:rPr sz="1400" spc="8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we</a:t>
            </a:r>
            <a:r>
              <a:rPr sz="1400" spc="8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have</a:t>
            </a:r>
            <a:r>
              <a:rPr sz="1400" spc="8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8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circuit</a:t>
            </a:r>
            <a:r>
              <a:rPr sz="1400" spc="8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shown</a:t>
            </a:r>
          </a:p>
          <a:p>
            <a:pPr marL="0" marR="0">
              <a:lnSpc>
                <a:spcPts val="1554"/>
              </a:lnSpc>
              <a:spcBef>
                <a:spcPts val="296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 </a:t>
            </a: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Fig.2</a:t>
            </a:r>
            <a:r>
              <a:rPr sz="1400" spc="15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(a).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Hence,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2095754" y="4911674"/>
            <a:ext cx="33687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BCKGHO+Cambria Math"/>
                <a:cs typeface="BCKGHO+Cambria Math"/>
              </a:rPr>
              <a:t>1ꢁ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5487670" y="4932410"/>
            <a:ext cx="648457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 i="1">
                <a:solidFill>
                  <a:srgbClr val="0070C0"/>
                </a:solidFill>
                <a:latin typeface="Times New Roman"/>
                <a:cs typeface="Times New Roman"/>
              </a:rPr>
              <a:t>Fig.1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541019" y="4961499"/>
            <a:ext cx="1727566" cy="5069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BCKGHO+Cambria Math"/>
                <a:cs typeface="BCKGHO+Cambria Math"/>
              </a:rPr>
              <a:t>ꢀ</a:t>
            </a:r>
            <a:r>
              <a:rPr sz="1500" baseline="-20571">
                <a:solidFill>
                  <a:srgbClr val="000000"/>
                </a:solidFill>
                <a:latin typeface="BCKGHO+Cambria Math"/>
                <a:cs typeface="BCKGHO+Cambria Math"/>
              </a:rPr>
              <a:t>표</a:t>
            </a:r>
            <a:r>
              <a:rPr sz="1500" spc="138" baseline="-20571">
                <a:solidFill>
                  <a:srgbClr val="000000"/>
                </a:solidFill>
                <a:latin typeface="BCKGHO+Cambria Math"/>
                <a:cs typeface="BCKGHO+Cambria Math"/>
              </a:rPr>
              <a:t> </a:t>
            </a:r>
            <a:r>
              <a:rPr sz="1400">
                <a:solidFill>
                  <a:srgbClr val="000000"/>
                </a:solidFill>
                <a:latin typeface="BCKGHO+Cambria Math"/>
                <a:cs typeface="BCKGHO+Cambria Math"/>
              </a:rPr>
              <a:t>=</a:t>
            </a:r>
            <a:r>
              <a:rPr sz="1400" spc="86">
                <a:solidFill>
                  <a:srgbClr val="000000"/>
                </a:solidFill>
                <a:latin typeface="BCKGHO+Cambria Math"/>
                <a:cs typeface="BCKGHO+Cambria Math"/>
              </a:rPr>
              <a:t> </a:t>
            </a:r>
            <a:r>
              <a:rPr sz="1400">
                <a:solidFill>
                  <a:srgbClr val="000000"/>
                </a:solidFill>
                <a:latin typeface="BCKGHO+Cambria Math"/>
                <a:cs typeface="BCKGHO+Cambria Math"/>
              </a:rPr>
              <a:t>0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,</a:t>
            </a:r>
            <a:r>
              <a:rPr sz="1400" spc="34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400" spc="68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spc="25">
                <a:solidFill>
                  <a:srgbClr val="000000"/>
                </a:solidFill>
                <a:latin typeface="BCKGHO+Cambria Math"/>
                <a:cs typeface="BCKGHO+Cambria Math"/>
              </a:rPr>
              <a:t>ꢀ(푡)</a:t>
            </a:r>
            <a:r>
              <a:rPr sz="1400" spc="56">
                <a:solidFill>
                  <a:srgbClr val="000000"/>
                </a:solidFill>
                <a:latin typeface="BCKGHO+Cambria Math"/>
                <a:cs typeface="BCKGHO+Cambria Math"/>
              </a:rPr>
              <a:t> </a:t>
            </a:r>
            <a:r>
              <a:rPr sz="1400">
                <a:solidFill>
                  <a:srgbClr val="000000"/>
                </a:solidFill>
                <a:latin typeface="BCKGHO+Cambria Math"/>
                <a:cs typeface="BCKGHO+Cambria Math"/>
              </a:rPr>
              <a:t>=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2339975" y="4967595"/>
            <a:ext cx="697983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BCKGHO+Cambria Math"/>
                <a:cs typeface="BCKGHO+Cambria Math"/>
              </a:rPr>
              <a:t>=</a:t>
            </a:r>
            <a:r>
              <a:rPr sz="1400" spc="74">
                <a:solidFill>
                  <a:srgbClr val="000000"/>
                </a:solidFill>
                <a:latin typeface="BCKGHO+Cambria Math"/>
                <a:cs typeface="BCKGHO+Cambria Math"/>
              </a:rPr>
              <a:t> </a:t>
            </a:r>
            <a:r>
              <a:rPr sz="1400">
                <a:solidFill>
                  <a:srgbClr val="000000"/>
                </a:solidFill>
                <a:latin typeface="BCKGHO+Cambria Math"/>
                <a:cs typeface="BCKGHO+Cambria Math"/>
              </a:rPr>
              <a:t>ꢂ퐴.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3047110" y="4967595"/>
            <a:ext cx="670231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BCKGHO+Cambria Math"/>
                <a:cs typeface="BCKGHO+Cambria Math"/>
              </a:rPr>
              <a:t>푡</a:t>
            </a:r>
            <a:r>
              <a:rPr sz="1400" spc="99">
                <a:solidFill>
                  <a:srgbClr val="000000"/>
                </a:solidFill>
                <a:latin typeface="BCKGHO+Cambria Math"/>
                <a:cs typeface="BCKGHO+Cambria Math"/>
              </a:rPr>
              <a:t> </a:t>
            </a:r>
            <a:r>
              <a:rPr sz="1400">
                <a:solidFill>
                  <a:srgbClr val="000000"/>
                </a:solidFill>
                <a:latin typeface="BCKGHO+Cambria Math"/>
                <a:cs typeface="BCKGHO+Cambria Math"/>
              </a:rPr>
              <a:t>&lt;</a:t>
            </a:r>
            <a:r>
              <a:rPr sz="1400" spc="82">
                <a:solidFill>
                  <a:srgbClr val="000000"/>
                </a:solidFill>
                <a:latin typeface="BCKGHO+Cambria Math"/>
                <a:cs typeface="BCKGHO+Cambria Math"/>
              </a:rPr>
              <a:t> </a:t>
            </a:r>
            <a:r>
              <a:rPr sz="1400">
                <a:solidFill>
                  <a:srgbClr val="000000"/>
                </a:solidFill>
                <a:latin typeface="BCKGHO+Cambria Math"/>
                <a:cs typeface="BCKGHO+Cambria Math"/>
              </a:rPr>
              <a:t>0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2050033" y="5106746"/>
            <a:ext cx="430186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BCKGHO+Cambria Math"/>
                <a:cs typeface="BCKGHO+Cambria Math"/>
              </a:rPr>
              <a:t>2+3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541019" y="5379075"/>
            <a:ext cx="2406672" cy="5069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spc="-77">
                <a:solidFill>
                  <a:srgbClr val="000000"/>
                </a:solidFill>
                <a:latin typeface="BCKGHO+Cambria Math"/>
                <a:cs typeface="BCKGHO+Cambria Math"/>
              </a:rPr>
              <a:t>푣</a:t>
            </a:r>
            <a:r>
              <a:rPr sz="1500" spc="82" baseline="-20571">
                <a:solidFill>
                  <a:srgbClr val="000000"/>
                </a:solidFill>
                <a:latin typeface="BCKGHO+Cambria Math"/>
                <a:cs typeface="BCKGHO+Cambria Math"/>
              </a:rPr>
              <a:t>표</a:t>
            </a:r>
            <a:r>
              <a:rPr sz="1400" spc="23">
                <a:solidFill>
                  <a:srgbClr val="000000"/>
                </a:solidFill>
                <a:latin typeface="BCKGHO+Cambria Math"/>
                <a:cs typeface="BCKGHO+Cambria Math"/>
              </a:rPr>
              <a:t>(푡)</a:t>
            </a:r>
            <a:r>
              <a:rPr sz="1400" spc="36">
                <a:solidFill>
                  <a:srgbClr val="000000"/>
                </a:solidFill>
                <a:latin typeface="BCKGHO+Cambria Math"/>
                <a:cs typeface="BCKGHO+Cambria Math"/>
              </a:rPr>
              <a:t> </a:t>
            </a:r>
            <a:r>
              <a:rPr sz="1400">
                <a:solidFill>
                  <a:srgbClr val="000000"/>
                </a:solidFill>
                <a:latin typeface="BCKGHO+Cambria Math"/>
                <a:cs typeface="BCKGHO+Cambria Math"/>
              </a:rPr>
              <a:t>=</a:t>
            </a:r>
            <a:r>
              <a:rPr sz="1400" spc="86">
                <a:solidFill>
                  <a:srgbClr val="000000"/>
                </a:solidFill>
                <a:latin typeface="BCKGHO+Cambria Math"/>
                <a:cs typeface="BCKGHO+Cambria Math"/>
              </a:rPr>
              <a:t> </a:t>
            </a:r>
            <a:r>
              <a:rPr sz="1400" spc="20">
                <a:solidFill>
                  <a:srgbClr val="000000"/>
                </a:solidFill>
                <a:latin typeface="BCKGHO+Cambria Math"/>
                <a:cs typeface="BCKGHO+Cambria Math"/>
              </a:rPr>
              <a:t>ꢃꢀ(푡)</a:t>
            </a:r>
            <a:r>
              <a:rPr sz="1400" spc="50">
                <a:solidFill>
                  <a:srgbClr val="000000"/>
                </a:solidFill>
                <a:latin typeface="BCKGHO+Cambria Math"/>
                <a:cs typeface="BCKGHO+Cambria Math"/>
              </a:rPr>
              <a:t> </a:t>
            </a:r>
            <a:r>
              <a:rPr sz="1400">
                <a:solidFill>
                  <a:srgbClr val="000000"/>
                </a:solidFill>
                <a:latin typeface="BCKGHO+Cambria Math"/>
                <a:cs typeface="BCKGHO+Cambria Math"/>
              </a:rPr>
              <a:t>=</a:t>
            </a:r>
            <a:r>
              <a:rPr sz="1400" spc="86">
                <a:solidFill>
                  <a:srgbClr val="000000"/>
                </a:solidFill>
                <a:latin typeface="BCKGHO+Cambria Math"/>
                <a:cs typeface="BCKGHO+Cambria Math"/>
              </a:rPr>
              <a:t> </a:t>
            </a:r>
            <a:r>
              <a:rPr sz="1400" spc="20">
                <a:solidFill>
                  <a:srgbClr val="000000"/>
                </a:solidFill>
                <a:latin typeface="BCKGHO+Cambria Math"/>
                <a:cs typeface="BCKGHO+Cambria Math"/>
              </a:rPr>
              <a:t>6푉.</a:t>
            </a:r>
            <a:r>
              <a:rPr sz="1400" spc="1235">
                <a:solidFill>
                  <a:srgbClr val="000000"/>
                </a:solidFill>
                <a:latin typeface="BCKGHO+Cambria Math"/>
                <a:cs typeface="BCKGHO+Cambria Math"/>
              </a:rPr>
              <a:t> </a:t>
            </a:r>
            <a:r>
              <a:rPr sz="1400">
                <a:solidFill>
                  <a:srgbClr val="000000"/>
                </a:solidFill>
                <a:latin typeface="BCKGHO+Cambria Math"/>
                <a:cs typeface="BCKGHO+Cambria Math"/>
              </a:rPr>
              <a:t>푡</a:t>
            </a:r>
            <a:r>
              <a:rPr sz="1400" spc="99">
                <a:solidFill>
                  <a:srgbClr val="000000"/>
                </a:solidFill>
                <a:latin typeface="BCKGHO+Cambria Math"/>
                <a:cs typeface="BCKGHO+Cambria Math"/>
              </a:rPr>
              <a:t> </a:t>
            </a:r>
            <a:r>
              <a:rPr sz="1400">
                <a:solidFill>
                  <a:srgbClr val="000000"/>
                </a:solidFill>
                <a:latin typeface="BCKGHO+Cambria Math"/>
                <a:cs typeface="BCKGHO+Cambria Math"/>
              </a:rPr>
              <a:t>&lt;</a:t>
            </a:r>
            <a:r>
              <a:rPr sz="1400" spc="82">
                <a:solidFill>
                  <a:srgbClr val="000000"/>
                </a:solidFill>
                <a:latin typeface="BCKGHO+Cambria Math"/>
                <a:cs typeface="BCKGHO+Cambria Math"/>
              </a:rPr>
              <a:t> </a:t>
            </a:r>
            <a:r>
              <a:rPr sz="1400">
                <a:solidFill>
                  <a:srgbClr val="000000"/>
                </a:solidFill>
                <a:latin typeface="BCKGHO+Cambria Math"/>
                <a:cs typeface="BCKGHO+Cambria Math"/>
              </a:rPr>
              <a:t>0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541019" y="5749407"/>
            <a:ext cx="1412993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Thus, </a:t>
            </a:r>
            <a:r>
              <a:rPr sz="1400" spc="27">
                <a:solidFill>
                  <a:srgbClr val="000000"/>
                </a:solidFill>
                <a:latin typeface="BCKGHO+Cambria Math"/>
                <a:cs typeface="BCKGHO+Cambria Math"/>
              </a:rPr>
              <a:t>ꢀ(푂)</a:t>
            </a:r>
            <a:r>
              <a:rPr sz="1400" spc="43">
                <a:solidFill>
                  <a:srgbClr val="000000"/>
                </a:solidFill>
                <a:latin typeface="BCKGHO+Cambria Math"/>
                <a:cs typeface="BCKGHO+Cambria Math"/>
              </a:rPr>
              <a:t> </a:t>
            </a:r>
            <a:r>
              <a:rPr sz="1400">
                <a:solidFill>
                  <a:srgbClr val="000000"/>
                </a:solidFill>
                <a:latin typeface="BCKGHO+Cambria Math"/>
                <a:cs typeface="BCKGHO+Cambria Math"/>
              </a:rPr>
              <a:t>=</a:t>
            </a:r>
            <a:r>
              <a:rPr sz="1400" spc="86">
                <a:solidFill>
                  <a:srgbClr val="000000"/>
                </a:solidFill>
                <a:latin typeface="BCKGHO+Cambria Math"/>
                <a:cs typeface="BCKGHO+Cambria Math"/>
              </a:rPr>
              <a:t> </a:t>
            </a:r>
            <a:r>
              <a:rPr sz="1400">
                <a:solidFill>
                  <a:srgbClr val="000000"/>
                </a:solidFill>
                <a:latin typeface="BCKGHO+Cambria Math"/>
                <a:cs typeface="BCKGHO+Cambria Math"/>
              </a:rPr>
              <a:t>ꢂ.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541019" y="6115421"/>
            <a:ext cx="7390896" cy="7165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For</a:t>
            </a:r>
            <a:r>
              <a:rPr sz="1400" spc="-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BCKGHO+Cambria Math"/>
                <a:cs typeface="BCKGHO+Cambria Math"/>
              </a:rPr>
              <a:t>푡</a:t>
            </a:r>
            <a:r>
              <a:rPr sz="1400" spc="123">
                <a:solidFill>
                  <a:srgbClr val="000000"/>
                </a:solidFill>
                <a:latin typeface="BCKGHO+Cambria Math"/>
                <a:cs typeface="BCKGHO+Cambria Math"/>
              </a:rPr>
              <a:t> </a:t>
            </a:r>
            <a:r>
              <a:rPr sz="1400">
                <a:solidFill>
                  <a:srgbClr val="000000"/>
                </a:solidFill>
                <a:latin typeface="BCKGHO+Cambria Math"/>
                <a:cs typeface="BCKGHO+Cambria Math"/>
              </a:rPr>
              <a:t>&gt;</a:t>
            </a:r>
            <a:r>
              <a:rPr sz="1400" spc="70">
                <a:solidFill>
                  <a:srgbClr val="000000"/>
                </a:solidFill>
                <a:latin typeface="BCKGHO+Cambria Math"/>
                <a:cs typeface="BCKGHO+Cambria Math"/>
              </a:rPr>
              <a:t> </a:t>
            </a:r>
            <a:r>
              <a:rPr sz="1400">
                <a:solidFill>
                  <a:srgbClr val="000000"/>
                </a:solidFill>
                <a:latin typeface="BCKGHO+Cambria Math"/>
                <a:cs typeface="BCKGHO+Cambria Math"/>
              </a:rPr>
              <a:t>0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, the switch is</a:t>
            </a:r>
            <a:r>
              <a:rPr sz="140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closed,</a:t>
            </a:r>
            <a:r>
              <a:rPr sz="1400" spc="-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so</a:t>
            </a:r>
            <a:r>
              <a:rPr sz="1400" spc="-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that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 voltage source is</a:t>
            </a:r>
            <a:r>
              <a:rPr sz="1400" spc="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short</a:t>
            </a:r>
            <a:r>
              <a:rPr sz="1400">
                <a:solidFill>
                  <a:srgbClr val="000000"/>
                </a:solidFill>
                <a:latin typeface="BCKGHO+Cambria Math"/>
                <a:cs typeface="BCKGHO+Cambria Math"/>
              </a:rPr>
              <a:t>‐</a:t>
            </a:r>
            <a:r>
              <a:rPr sz="1400" spc="43">
                <a:solidFill>
                  <a:srgbClr val="000000"/>
                </a:solidFill>
                <a:latin typeface="BCKGHO+Cambria Math"/>
                <a:cs typeface="BCKGHO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circuited. </a:t>
            </a:r>
            <a:r>
              <a:rPr sz="1400" spc="-12">
                <a:solidFill>
                  <a:srgbClr val="000000"/>
                </a:solidFill>
                <a:latin typeface="Times New Roman"/>
                <a:cs typeface="Times New Roman"/>
              </a:rPr>
              <a:t>We</a:t>
            </a:r>
            <a:r>
              <a:rPr sz="140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now have</a:t>
            </a:r>
          </a:p>
          <a:p>
            <a:pPr marL="0" marR="0">
              <a:lnSpc>
                <a:spcPts val="1645"/>
              </a:lnSpc>
              <a:spcBef>
                <a:spcPts val="299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 source</a:t>
            </a:r>
            <a:r>
              <a:rPr sz="1400">
                <a:solidFill>
                  <a:srgbClr val="000000"/>
                </a:solidFill>
                <a:latin typeface="BCKGHO+Cambria Math"/>
                <a:cs typeface="BCKGHO+Cambria Math"/>
              </a:rPr>
              <a:t>‐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free </a:t>
            </a:r>
            <a:r>
              <a:rPr sz="1400">
                <a:solidFill>
                  <a:srgbClr val="000000"/>
                </a:solidFill>
                <a:latin typeface="BCKGHO+Cambria Math"/>
                <a:cs typeface="BCKGHO+Cambria Math"/>
              </a:rPr>
              <a:t>푅퐿</a:t>
            </a:r>
            <a:r>
              <a:rPr sz="1400" spc="55">
                <a:solidFill>
                  <a:srgbClr val="000000"/>
                </a:solidFill>
                <a:latin typeface="BCKGHO+Cambria Math"/>
                <a:cs typeface="BCKGHO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circuit as shown in</a:t>
            </a:r>
            <a:r>
              <a:rPr sz="1400" spc="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Fig.2</a:t>
            </a:r>
            <a:r>
              <a:rPr sz="1400" spc="12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(b).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At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-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inductor</a:t>
            </a:r>
            <a:r>
              <a:rPr sz="1400" spc="-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terminals,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541019" y="6725021"/>
            <a:ext cx="1524877" cy="8171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spc="31">
                <a:solidFill>
                  <a:srgbClr val="000000"/>
                </a:solidFill>
                <a:latin typeface="BCKGHO+Cambria Math"/>
                <a:cs typeface="BCKGHO+Cambria Math"/>
              </a:rPr>
              <a:t>푅</a:t>
            </a:r>
            <a:r>
              <a:rPr sz="1500" baseline="-20571">
                <a:solidFill>
                  <a:srgbClr val="000000"/>
                </a:solidFill>
                <a:latin typeface="BCKGHO+Cambria Math"/>
                <a:cs typeface="BCKGHO+Cambria Math"/>
              </a:rPr>
              <a:t>푇ℎ</a:t>
            </a:r>
            <a:r>
              <a:rPr sz="1500" spc="139" baseline="-20571">
                <a:solidFill>
                  <a:srgbClr val="000000"/>
                </a:solidFill>
                <a:latin typeface="BCKGHO+Cambria Math"/>
                <a:cs typeface="BCKGHO+Cambria Math"/>
              </a:rPr>
              <a:t> </a:t>
            </a:r>
            <a:r>
              <a:rPr sz="1400">
                <a:solidFill>
                  <a:srgbClr val="000000"/>
                </a:solidFill>
                <a:latin typeface="BCKGHO+Cambria Math"/>
                <a:cs typeface="BCKGHO+Cambria Math"/>
              </a:rPr>
              <a:t>=</a:t>
            </a:r>
            <a:r>
              <a:rPr sz="1400" spc="74">
                <a:solidFill>
                  <a:srgbClr val="000000"/>
                </a:solidFill>
                <a:latin typeface="BCKGHO+Cambria Math"/>
                <a:cs typeface="BCKGHO+Cambria Math"/>
              </a:rPr>
              <a:t> </a:t>
            </a:r>
            <a:r>
              <a:rPr sz="1400">
                <a:solidFill>
                  <a:srgbClr val="000000"/>
                </a:solidFill>
                <a:latin typeface="BCKGHO+Cambria Math"/>
                <a:cs typeface="BCKGHO+Cambria Math"/>
              </a:rPr>
              <a:t>ꢃ‖6</a:t>
            </a:r>
            <a:r>
              <a:rPr sz="1400" spc="75">
                <a:solidFill>
                  <a:srgbClr val="000000"/>
                </a:solidFill>
                <a:latin typeface="BCKGHO+Cambria Math"/>
                <a:cs typeface="BCKGHO+Cambria Math"/>
              </a:rPr>
              <a:t> </a:t>
            </a:r>
            <a:r>
              <a:rPr sz="1400">
                <a:solidFill>
                  <a:srgbClr val="000000"/>
                </a:solidFill>
                <a:latin typeface="BCKGHO+Cambria Math"/>
                <a:cs typeface="BCKGHO+Cambria Math"/>
              </a:rPr>
              <a:t>=</a:t>
            </a:r>
            <a:r>
              <a:rPr sz="1400" spc="74">
                <a:solidFill>
                  <a:srgbClr val="000000"/>
                </a:solidFill>
                <a:latin typeface="BCKGHO+Cambria Math"/>
                <a:cs typeface="BCKGHO+Cambria Math"/>
              </a:rPr>
              <a:t> </a:t>
            </a:r>
            <a:r>
              <a:rPr sz="1400">
                <a:solidFill>
                  <a:srgbClr val="000000"/>
                </a:solidFill>
                <a:latin typeface="BCKGHO+Cambria Math"/>
                <a:cs typeface="BCKGHO+Cambria Math"/>
              </a:rPr>
              <a:t>ꢂ훺</a:t>
            </a:r>
          </a:p>
          <a:p>
            <a:pPr marL="410260" marR="0">
              <a:lnSpc>
                <a:spcPts val="1645"/>
              </a:lnSpc>
              <a:spcBef>
                <a:spcPts val="894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BCKGHO+Cambria Math"/>
                <a:cs typeface="BCKGHO+Cambria Math"/>
              </a:rPr>
              <a:t>퐿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541019" y="7202033"/>
            <a:ext cx="534020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BCKGHO+Cambria Math"/>
                <a:cs typeface="BCKGHO+Cambria Math"/>
              </a:rPr>
              <a:t>휏</a:t>
            </a:r>
            <a:r>
              <a:rPr sz="1400" spc="105">
                <a:solidFill>
                  <a:srgbClr val="000000"/>
                </a:solidFill>
                <a:latin typeface="BCKGHO+Cambria Math"/>
                <a:cs typeface="BCKGHO+Cambria Math"/>
              </a:rPr>
              <a:t> </a:t>
            </a:r>
            <a:r>
              <a:rPr sz="1400">
                <a:solidFill>
                  <a:srgbClr val="000000"/>
                </a:solidFill>
                <a:latin typeface="BCKGHO+Cambria Math"/>
                <a:cs typeface="BCKGHO+Cambria Math"/>
              </a:rPr>
              <a:t>=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1192072" y="7202033"/>
            <a:ext cx="629428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BCKGHO+Cambria Math"/>
                <a:cs typeface="BCKGHO+Cambria Math"/>
              </a:rPr>
              <a:t>=</a:t>
            </a:r>
            <a:r>
              <a:rPr sz="1400" spc="73">
                <a:solidFill>
                  <a:srgbClr val="000000"/>
                </a:solidFill>
                <a:latin typeface="BCKGHO+Cambria Math"/>
                <a:cs typeface="BCKGHO+Cambria Math"/>
              </a:rPr>
              <a:t> </a:t>
            </a:r>
            <a:r>
              <a:rPr sz="1400">
                <a:solidFill>
                  <a:srgbClr val="000000"/>
                </a:solidFill>
                <a:latin typeface="BCKGHO+Cambria Math"/>
                <a:cs typeface="BCKGHO+Cambria Math"/>
              </a:rPr>
              <a:t>ꢄ푠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858316" y="7320905"/>
            <a:ext cx="464197" cy="4246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2100" spc="31" baseline="28800">
                <a:solidFill>
                  <a:srgbClr val="000000"/>
                </a:solidFill>
                <a:latin typeface="BCKGHO+Cambria Math"/>
                <a:cs typeface="BCKGHO+Cambria Math"/>
              </a:rPr>
              <a:t>푅</a:t>
            </a:r>
            <a:r>
              <a:rPr sz="1000">
                <a:solidFill>
                  <a:srgbClr val="000000"/>
                </a:solidFill>
                <a:latin typeface="BCKGHO+Cambria Math"/>
                <a:cs typeface="BCKGHO+Cambria Math"/>
              </a:rPr>
              <a:t>푇ℎ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1556258" y="7668845"/>
            <a:ext cx="254610" cy="4769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047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BCKGHO+Cambria Math"/>
                <a:cs typeface="BCKGHO+Cambria Math"/>
              </a:rPr>
              <a:t>ꢆ</a:t>
            </a:r>
          </a:p>
          <a:p>
            <a:pPr marL="0" marR="0">
              <a:lnSpc>
                <a:spcPts val="1091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BCKGHO+Cambria Math"/>
                <a:cs typeface="BCKGHO+Cambria Math"/>
              </a:rPr>
              <a:t>ꢇ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541019" y="7743521"/>
            <a:ext cx="2100334" cy="5133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spc="31">
                <a:solidFill>
                  <a:srgbClr val="000000"/>
                </a:solidFill>
                <a:latin typeface="BCKGHO+Cambria Math"/>
                <a:cs typeface="BCKGHO+Cambria Math"/>
              </a:rPr>
              <a:t>ꢀ(푡)</a:t>
            </a:r>
            <a:r>
              <a:rPr sz="1400" spc="40">
                <a:solidFill>
                  <a:srgbClr val="000000"/>
                </a:solidFill>
                <a:latin typeface="BCKGHO+Cambria Math"/>
                <a:cs typeface="BCKGHO+Cambria Math"/>
              </a:rPr>
              <a:t> </a:t>
            </a:r>
            <a:r>
              <a:rPr sz="1400">
                <a:solidFill>
                  <a:srgbClr val="000000"/>
                </a:solidFill>
                <a:latin typeface="BCKGHO+Cambria Math"/>
                <a:cs typeface="BCKGHO+Cambria Math"/>
              </a:rPr>
              <a:t>=</a:t>
            </a:r>
            <a:r>
              <a:rPr sz="1400" spc="74">
                <a:solidFill>
                  <a:srgbClr val="000000"/>
                </a:solidFill>
                <a:latin typeface="BCKGHO+Cambria Math"/>
                <a:cs typeface="BCKGHO+Cambria Math"/>
              </a:rPr>
              <a:t> </a:t>
            </a:r>
            <a:r>
              <a:rPr sz="1400" spc="28">
                <a:solidFill>
                  <a:srgbClr val="000000"/>
                </a:solidFill>
                <a:latin typeface="BCKGHO+Cambria Math"/>
                <a:cs typeface="BCKGHO+Cambria Math"/>
              </a:rPr>
              <a:t>ꢀ(0)푒</a:t>
            </a:r>
            <a:r>
              <a:rPr sz="1500" baseline="48857">
                <a:solidFill>
                  <a:srgbClr val="000000"/>
                </a:solidFill>
                <a:latin typeface="BCKGHO+Cambria Math"/>
                <a:cs typeface="BCKGHO+Cambria Math"/>
              </a:rPr>
              <a:t>ꢅ</a:t>
            </a:r>
            <a:r>
              <a:rPr sz="1500" spc="633" baseline="48857">
                <a:solidFill>
                  <a:srgbClr val="000000"/>
                </a:solidFill>
                <a:latin typeface="BCKGHO+Cambria Math"/>
                <a:cs typeface="BCKGHO+Cambria Math"/>
              </a:rPr>
              <a:t> </a:t>
            </a:r>
            <a:r>
              <a:rPr sz="1400">
                <a:solidFill>
                  <a:srgbClr val="000000"/>
                </a:solidFill>
                <a:latin typeface="BCKGHO+Cambria Math"/>
                <a:cs typeface="BCKGHO+Cambria Math"/>
              </a:rPr>
              <a:t>=</a:t>
            </a:r>
            <a:r>
              <a:rPr sz="1400" spc="74">
                <a:solidFill>
                  <a:srgbClr val="000000"/>
                </a:solidFill>
                <a:latin typeface="BCKGHO+Cambria Math"/>
                <a:cs typeface="BCKGHO+Cambria Math"/>
              </a:rPr>
              <a:t> </a:t>
            </a:r>
            <a:r>
              <a:rPr sz="1400" spc="44">
                <a:solidFill>
                  <a:srgbClr val="000000"/>
                </a:solidFill>
                <a:latin typeface="BCKGHO+Cambria Math"/>
                <a:cs typeface="BCKGHO+Cambria Math"/>
              </a:rPr>
              <a:t>ꢂ푒</a:t>
            </a:r>
            <a:r>
              <a:rPr sz="1500" spc="41" baseline="36857">
                <a:solidFill>
                  <a:srgbClr val="000000"/>
                </a:solidFill>
                <a:latin typeface="BCKGHO+Cambria Math"/>
                <a:cs typeface="BCKGHO+Cambria Math"/>
              </a:rPr>
              <a:t>ꢅꢆ</a:t>
            </a:r>
            <a:r>
              <a:rPr sz="1400">
                <a:solidFill>
                  <a:srgbClr val="000000"/>
                </a:solidFill>
                <a:latin typeface="BCKGHO+Cambria Math"/>
                <a:cs typeface="BCKGHO+Cambria Math"/>
              </a:rPr>
              <a:t>퐴.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2643251" y="7781153"/>
            <a:ext cx="670231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BCKGHO+Cambria Math"/>
                <a:cs typeface="BCKGHO+Cambria Math"/>
              </a:rPr>
              <a:t>푡</a:t>
            </a:r>
            <a:r>
              <a:rPr sz="1400" spc="99">
                <a:solidFill>
                  <a:srgbClr val="000000"/>
                </a:solidFill>
                <a:latin typeface="BCKGHO+Cambria Math"/>
                <a:cs typeface="BCKGHO+Cambria Math"/>
              </a:rPr>
              <a:t> </a:t>
            </a:r>
            <a:r>
              <a:rPr sz="1400">
                <a:solidFill>
                  <a:srgbClr val="000000"/>
                </a:solidFill>
                <a:latin typeface="BCKGHO+Cambria Math"/>
                <a:cs typeface="BCKGHO+Cambria Math"/>
              </a:rPr>
              <a:t>&gt;</a:t>
            </a:r>
            <a:r>
              <a:rPr sz="1400" spc="82">
                <a:solidFill>
                  <a:srgbClr val="000000"/>
                </a:solidFill>
                <a:latin typeface="BCKGHO+Cambria Math"/>
                <a:cs typeface="BCKGHO+Cambria Math"/>
              </a:rPr>
              <a:t> </a:t>
            </a:r>
            <a:r>
              <a:rPr sz="1400">
                <a:solidFill>
                  <a:srgbClr val="000000"/>
                </a:solidFill>
                <a:latin typeface="BCKGHO+Cambria Math"/>
                <a:cs typeface="BCKGHO+Cambria Math"/>
              </a:rPr>
              <a:t>0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541019" y="8143864"/>
            <a:ext cx="5502188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Since the inductor is in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parallel with the </a:t>
            </a:r>
            <a:r>
              <a:rPr sz="1400">
                <a:solidFill>
                  <a:srgbClr val="000000"/>
                </a:solidFill>
                <a:latin typeface="BCKGHO+Cambria Math"/>
                <a:cs typeface="BCKGHO+Cambria Math"/>
              </a:rPr>
              <a:t>6 − 훺</a:t>
            </a:r>
            <a:r>
              <a:rPr sz="1400" spc="74">
                <a:solidFill>
                  <a:srgbClr val="000000"/>
                </a:solidFill>
                <a:latin typeface="BCKGHO+Cambria Math"/>
                <a:cs typeface="BCKGHO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 </a:t>
            </a:r>
            <a:r>
              <a:rPr sz="1400">
                <a:solidFill>
                  <a:srgbClr val="000000"/>
                </a:solidFill>
                <a:latin typeface="BCKGHO+Cambria Math"/>
                <a:cs typeface="BCKGHO+Cambria Math"/>
              </a:rPr>
              <a:t>ꢃ − 훺</a:t>
            </a:r>
            <a:r>
              <a:rPr sz="1400" spc="86">
                <a:solidFill>
                  <a:srgbClr val="000000"/>
                </a:solidFill>
                <a:latin typeface="BCKGHO+Cambria Math"/>
                <a:cs typeface="BCKGHO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resistors,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1972310" y="8494765"/>
            <a:ext cx="426836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BCKGHO+Cambria Math"/>
                <a:cs typeface="BCKGHO+Cambria Math"/>
              </a:rPr>
              <a:t>푑ꢀ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541019" y="8624306"/>
            <a:ext cx="1658691" cy="4818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BCKGHO+Cambria Math"/>
                <a:cs typeface="BCKGHO+Cambria Math"/>
              </a:rPr>
              <a:t>푣</a:t>
            </a:r>
            <a:r>
              <a:rPr sz="1400" spc="285">
                <a:solidFill>
                  <a:srgbClr val="000000"/>
                </a:solidFill>
                <a:latin typeface="BCKGHO+Cambria Math"/>
                <a:cs typeface="BCKGHO+Cambria Math"/>
              </a:rPr>
              <a:t> </a:t>
            </a:r>
            <a:r>
              <a:rPr sz="1400" spc="23">
                <a:solidFill>
                  <a:srgbClr val="000000"/>
                </a:solidFill>
                <a:latin typeface="BCKGHO+Cambria Math"/>
                <a:cs typeface="BCKGHO+Cambria Math"/>
              </a:rPr>
              <a:t>(푡)</a:t>
            </a:r>
            <a:r>
              <a:rPr sz="1400" spc="36">
                <a:solidFill>
                  <a:srgbClr val="000000"/>
                </a:solidFill>
                <a:latin typeface="BCKGHO+Cambria Math"/>
                <a:cs typeface="BCKGHO+Cambria Math"/>
              </a:rPr>
              <a:t> </a:t>
            </a:r>
            <a:r>
              <a:rPr sz="1400">
                <a:solidFill>
                  <a:srgbClr val="000000"/>
                </a:solidFill>
                <a:latin typeface="BCKGHO+Cambria Math"/>
                <a:cs typeface="BCKGHO+Cambria Math"/>
              </a:rPr>
              <a:t>=</a:t>
            </a:r>
            <a:r>
              <a:rPr sz="1400" spc="86">
                <a:solidFill>
                  <a:srgbClr val="000000"/>
                </a:solidFill>
                <a:latin typeface="BCKGHO+Cambria Math"/>
                <a:cs typeface="BCKGHO+Cambria Math"/>
              </a:rPr>
              <a:t> </a:t>
            </a:r>
            <a:r>
              <a:rPr sz="1400">
                <a:solidFill>
                  <a:srgbClr val="000000"/>
                </a:solidFill>
                <a:latin typeface="BCKGHO+Cambria Math"/>
                <a:cs typeface="BCKGHO+Cambria Math"/>
              </a:rPr>
              <a:t>−푣</a:t>
            </a:r>
            <a:r>
              <a:rPr sz="1400" spc="707">
                <a:solidFill>
                  <a:srgbClr val="000000"/>
                </a:solidFill>
                <a:latin typeface="BCKGHO+Cambria Math"/>
                <a:cs typeface="BCKGHO+Cambria Math"/>
              </a:rPr>
              <a:t> </a:t>
            </a:r>
            <a:r>
              <a:rPr sz="1400">
                <a:solidFill>
                  <a:srgbClr val="000000"/>
                </a:solidFill>
                <a:latin typeface="BCKGHO+Cambria Math"/>
                <a:cs typeface="BCKGHO+Cambria Math"/>
              </a:rPr>
              <a:t>=</a:t>
            </a:r>
            <a:r>
              <a:rPr sz="1400" spc="74">
                <a:solidFill>
                  <a:srgbClr val="000000"/>
                </a:solidFill>
                <a:latin typeface="BCKGHO+Cambria Math"/>
                <a:cs typeface="BCKGHO+Cambria Math"/>
              </a:rPr>
              <a:t> </a:t>
            </a:r>
            <a:r>
              <a:rPr sz="1400">
                <a:solidFill>
                  <a:srgbClr val="000000"/>
                </a:solidFill>
                <a:latin typeface="BCKGHO+Cambria Math"/>
                <a:cs typeface="BCKGHO+Cambria Math"/>
              </a:rPr>
              <a:t>−퐿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2193670" y="8614105"/>
            <a:ext cx="2057834" cy="492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BCKGHO+Cambria Math"/>
                <a:cs typeface="BCKGHO+Cambria Math"/>
              </a:rPr>
              <a:t>=</a:t>
            </a:r>
            <a:r>
              <a:rPr sz="1400" spc="86">
                <a:solidFill>
                  <a:srgbClr val="000000"/>
                </a:solidFill>
                <a:latin typeface="BCKGHO+Cambria Math"/>
                <a:cs typeface="BCKGHO+Cambria Math"/>
              </a:rPr>
              <a:t> </a:t>
            </a:r>
            <a:r>
              <a:rPr sz="1400" spc="14">
                <a:solidFill>
                  <a:srgbClr val="000000"/>
                </a:solidFill>
                <a:latin typeface="BCKGHO+Cambria Math"/>
                <a:cs typeface="BCKGHO+Cambria Math"/>
              </a:rPr>
              <a:t>−ꢂ(−ꢂ푒</a:t>
            </a:r>
            <a:r>
              <a:rPr sz="1500" spc="40" baseline="36857">
                <a:solidFill>
                  <a:srgbClr val="000000"/>
                </a:solidFill>
                <a:latin typeface="BCKGHO+Cambria Math"/>
                <a:cs typeface="BCKGHO+Cambria Math"/>
              </a:rPr>
              <a:t>ꢅꢆ</a:t>
            </a:r>
            <a:r>
              <a:rPr sz="1400">
                <a:solidFill>
                  <a:srgbClr val="000000"/>
                </a:solidFill>
                <a:latin typeface="BCKGHO+Cambria Math"/>
                <a:cs typeface="BCKGHO+Cambria Math"/>
              </a:rPr>
              <a:t>)</a:t>
            </a:r>
            <a:r>
              <a:rPr sz="1400" spc="70">
                <a:solidFill>
                  <a:srgbClr val="000000"/>
                </a:solidFill>
                <a:latin typeface="BCKGHO+Cambria Math"/>
                <a:cs typeface="BCKGHO+Cambria Math"/>
              </a:rPr>
              <a:t> </a:t>
            </a:r>
            <a:r>
              <a:rPr sz="1400">
                <a:solidFill>
                  <a:srgbClr val="000000"/>
                </a:solidFill>
                <a:latin typeface="BCKGHO+Cambria Math"/>
                <a:cs typeface="BCKGHO+Cambria Math"/>
              </a:rPr>
              <a:t>=</a:t>
            </a:r>
            <a:r>
              <a:rPr sz="1400" spc="86">
                <a:solidFill>
                  <a:srgbClr val="000000"/>
                </a:solidFill>
                <a:latin typeface="BCKGHO+Cambria Math"/>
                <a:cs typeface="BCKGHO+Cambria Math"/>
              </a:rPr>
              <a:t> </a:t>
            </a:r>
            <a:r>
              <a:rPr sz="1400" spc="40">
                <a:solidFill>
                  <a:srgbClr val="000000"/>
                </a:solidFill>
                <a:latin typeface="BCKGHO+Cambria Math"/>
                <a:cs typeface="BCKGHO+Cambria Math"/>
              </a:rPr>
              <a:t>4푒</a:t>
            </a:r>
            <a:r>
              <a:rPr sz="1500" spc="40" baseline="36857">
                <a:solidFill>
                  <a:srgbClr val="000000"/>
                </a:solidFill>
                <a:latin typeface="BCKGHO+Cambria Math"/>
                <a:cs typeface="BCKGHO+Cambria Math"/>
              </a:rPr>
              <a:t>ꢅꢆ</a:t>
            </a:r>
            <a:r>
              <a:rPr sz="1400" spc="36">
                <a:solidFill>
                  <a:srgbClr val="000000"/>
                </a:solidFill>
                <a:latin typeface="BCKGHO+Cambria Math"/>
                <a:cs typeface="BCKGHO+Cambria Math"/>
              </a:rPr>
              <a:t>푉.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4258945" y="8630402"/>
            <a:ext cx="670231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BCKGHO+Cambria Math"/>
                <a:cs typeface="BCKGHO+Cambria Math"/>
              </a:rPr>
              <a:t>푡</a:t>
            </a:r>
            <a:r>
              <a:rPr sz="1400" spc="99">
                <a:solidFill>
                  <a:srgbClr val="000000"/>
                </a:solidFill>
                <a:latin typeface="BCKGHO+Cambria Math"/>
                <a:cs typeface="BCKGHO+Cambria Math"/>
              </a:rPr>
              <a:t> </a:t>
            </a:r>
            <a:r>
              <a:rPr sz="1400">
                <a:solidFill>
                  <a:srgbClr val="000000"/>
                </a:solidFill>
                <a:latin typeface="BCKGHO+Cambria Math"/>
                <a:cs typeface="BCKGHO+Cambria Math"/>
              </a:rPr>
              <a:t>&gt;</a:t>
            </a:r>
            <a:r>
              <a:rPr sz="1400" spc="82">
                <a:solidFill>
                  <a:srgbClr val="000000"/>
                </a:solidFill>
                <a:latin typeface="BCKGHO+Cambria Math"/>
                <a:cs typeface="BCKGHO+Cambria Math"/>
              </a:rPr>
              <a:t> </a:t>
            </a:r>
            <a:r>
              <a:rPr sz="1400">
                <a:solidFill>
                  <a:srgbClr val="000000"/>
                </a:solidFill>
                <a:latin typeface="BCKGHO+Cambria Math"/>
                <a:cs typeface="BCKGHO+Cambria Math"/>
              </a:rPr>
              <a:t>0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627887" y="8716214"/>
            <a:ext cx="264986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BCKGHO+Cambria Math"/>
                <a:cs typeface="BCKGHO+Cambria Math"/>
              </a:rPr>
              <a:t>표</a:t>
            </a:r>
          </a:p>
        </p:txBody>
      </p:sp>
      <p:sp>
        <p:nvSpPr>
          <p:cNvPr id="36" name="object 36"/>
          <p:cNvSpPr txBox="1"/>
          <p:nvPr/>
        </p:nvSpPr>
        <p:spPr>
          <a:xfrm>
            <a:off x="1394713" y="8716214"/>
            <a:ext cx="259675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BCKGHO+Cambria Math"/>
                <a:cs typeface="BCKGHO+Cambria Math"/>
              </a:rPr>
              <a:t>ꢈ</a:t>
            </a:r>
          </a:p>
        </p:txBody>
      </p:sp>
      <p:sp>
        <p:nvSpPr>
          <p:cNvPr id="37" name="object 37"/>
          <p:cNvSpPr txBox="1"/>
          <p:nvPr/>
        </p:nvSpPr>
        <p:spPr>
          <a:xfrm>
            <a:off x="1966214" y="8749757"/>
            <a:ext cx="440680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1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BCKGHO+Cambria Math"/>
                <a:cs typeface="BCKGHO+Cambria Math"/>
              </a:rPr>
              <a:t>푑푡</a:t>
            </a:r>
          </a:p>
        </p:txBody>
      </p:sp>
      <p:sp>
        <p:nvSpPr>
          <p:cNvPr id="38" name="object 38"/>
          <p:cNvSpPr txBox="1"/>
          <p:nvPr/>
        </p:nvSpPr>
        <p:spPr>
          <a:xfrm>
            <a:off x="1135684" y="9054074"/>
            <a:ext cx="431887" cy="7301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BCKGHO+Cambria Math"/>
                <a:cs typeface="BCKGHO+Cambria Math"/>
              </a:rPr>
              <a:t>푣</a:t>
            </a:r>
            <a:r>
              <a:rPr sz="1500" baseline="-20571">
                <a:solidFill>
                  <a:srgbClr val="000000"/>
                </a:solidFill>
                <a:latin typeface="BCKGHO+Cambria Math"/>
                <a:cs typeface="BCKGHO+Cambria Math"/>
              </a:rPr>
              <a:t>ꢈ</a:t>
            </a:r>
          </a:p>
          <a:p>
            <a:pPr marL="38100" marR="0">
              <a:lnSpc>
                <a:spcPts val="1645"/>
              </a:lnSpc>
              <a:spcBef>
                <a:spcPts val="21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BCKGHO+Cambria Math"/>
                <a:cs typeface="BCKGHO+Cambria Math"/>
              </a:rPr>
              <a:t>6</a:t>
            </a:r>
          </a:p>
        </p:txBody>
      </p:sp>
      <p:sp>
        <p:nvSpPr>
          <p:cNvPr id="39" name="object 39"/>
          <p:cNvSpPr txBox="1"/>
          <p:nvPr/>
        </p:nvSpPr>
        <p:spPr>
          <a:xfrm>
            <a:off x="1705610" y="9054074"/>
            <a:ext cx="365431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BCKGHO+Cambria Math"/>
                <a:cs typeface="BCKGHO+Cambria Math"/>
              </a:rPr>
              <a:t>ꢂ</a:t>
            </a:r>
          </a:p>
        </p:txBody>
      </p:sp>
      <p:sp>
        <p:nvSpPr>
          <p:cNvPr id="40" name="object 40"/>
          <p:cNvSpPr txBox="1"/>
          <p:nvPr/>
        </p:nvSpPr>
        <p:spPr>
          <a:xfrm>
            <a:off x="541019" y="9183614"/>
            <a:ext cx="813217" cy="5069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BCKGHO+Cambria Math"/>
                <a:cs typeface="BCKGHO+Cambria Math"/>
              </a:rPr>
              <a:t>ꢀ</a:t>
            </a:r>
            <a:r>
              <a:rPr sz="1500" spc="82" baseline="-20571">
                <a:solidFill>
                  <a:srgbClr val="000000"/>
                </a:solidFill>
                <a:latin typeface="BCKGHO+Cambria Math"/>
                <a:cs typeface="BCKGHO+Cambria Math"/>
              </a:rPr>
              <a:t>표</a:t>
            </a:r>
            <a:r>
              <a:rPr sz="1400" spc="23">
                <a:solidFill>
                  <a:srgbClr val="000000"/>
                </a:solidFill>
                <a:latin typeface="BCKGHO+Cambria Math"/>
                <a:cs typeface="BCKGHO+Cambria Math"/>
              </a:rPr>
              <a:t>(푡)</a:t>
            </a:r>
            <a:r>
              <a:rPr sz="1400" spc="47">
                <a:solidFill>
                  <a:srgbClr val="000000"/>
                </a:solidFill>
                <a:latin typeface="BCKGHO+Cambria Math"/>
                <a:cs typeface="BCKGHO+Cambria Math"/>
              </a:rPr>
              <a:t> </a:t>
            </a:r>
            <a:r>
              <a:rPr sz="1400">
                <a:solidFill>
                  <a:srgbClr val="000000"/>
                </a:solidFill>
                <a:latin typeface="BCKGHO+Cambria Math"/>
                <a:cs typeface="BCKGHO+Cambria Math"/>
              </a:rPr>
              <a:t>=</a:t>
            </a:r>
          </a:p>
        </p:txBody>
      </p:sp>
      <p:sp>
        <p:nvSpPr>
          <p:cNvPr id="41" name="object 41"/>
          <p:cNvSpPr txBox="1"/>
          <p:nvPr/>
        </p:nvSpPr>
        <p:spPr>
          <a:xfrm>
            <a:off x="1361186" y="9173414"/>
            <a:ext cx="1147944" cy="4920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BCKGHO+Cambria Math"/>
                <a:cs typeface="BCKGHO+Cambria Math"/>
              </a:rPr>
              <a:t>=</a:t>
            </a:r>
            <a:r>
              <a:rPr sz="1400" spc="74">
                <a:solidFill>
                  <a:srgbClr val="000000"/>
                </a:solidFill>
                <a:latin typeface="BCKGHO+Cambria Math"/>
                <a:cs typeface="BCKGHO+Cambria Math"/>
              </a:rPr>
              <a:t> </a:t>
            </a:r>
            <a:r>
              <a:rPr sz="1400">
                <a:solidFill>
                  <a:srgbClr val="000000"/>
                </a:solidFill>
                <a:latin typeface="BCKGHO+Cambria Math"/>
                <a:cs typeface="BCKGHO+Cambria Math"/>
              </a:rPr>
              <a:t>−</a:t>
            </a:r>
            <a:r>
              <a:rPr sz="1400" spc="938">
                <a:solidFill>
                  <a:srgbClr val="000000"/>
                </a:solidFill>
                <a:latin typeface="BCKGHO+Cambria Math"/>
                <a:cs typeface="BCKGHO+Cambria Math"/>
              </a:rPr>
              <a:t> </a:t>
            </a:r>
            <a:r>
              <a:rPr sz="1400" spc="85">
                <a:solidFill>
                  <a:srgbClr val="000000"/>
                </a:solidFill>
                <a:latin typeface="BCKGHO+Cambria Math"/>
                <a:cs typeface="BCKGHO+Cambria Math"/>
              </a:rPr>
              <a:t>푒</a:t>
            </a:r>
            <a:r>
              <a:rPr sz="1500" spc="40" baseline="36856">
                <a:solidFill>
                  <a:srgbClr val="000000"/>
                </a:solidFill>
                <a:latin typeface="BCKGHO+Cambria Math"/>
                <a:cs typeface="BCKGHO+Cambria Math"/>
              </a:rPr>
              <a:t>ꢅꢆ</a:t>
            </a:r>
            <a:r>
              <a:rPr sz="1400" spc="15">
                <a:solidFill>
                  <a:srgbClr val="000000"/>
                </a:solidFill>
                <a:latin typeface="BCKGHO+Cambria Math"/>
                <a:cs typeface="BCKGHO+Cambria Math"/>
              </a:rPr>
              <a:t>퐴.</a:t>
            </a:r>
          </a:p>
        </p:txBody>
      </p:sp>
      <p:sp>
        <p:nvSpPr>
          <p:cNvPr id="42" name="object 42"/>
          <p:cNvSpPr txBox="1"/>
          <p:nvPr/>
        </p:nvSpPr>
        <p:spPr>
          <a:xfrm>
            <a:off x="2516758" y="9189710"/>
            <a:ext cx="670231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BCKGHO+Cambria Math"/>
                <a:cs typeface="BCKGHO+Cambria Math"/>
              </a:rPr>
              <a:t>푡</a:t>
            </a:r>
            <a:r>
              <a:rPr sz="1400" spc="111">
                <a:solidFill>
                  <a:srgbClr val="000000"/>
                </a:solidFill>
                <a:latin typeface="BCKGHO+Cambria Math"/>
                <a:cs typeface="BCKGHO+Cambria Math"/>
              </a:rPr>
              <a:t> </a:t>
            </a:r>
            <a:r>
              <a:rPr sz="1400">
                <a:solidFill>
                  <a:srgbClr val="000000"/>
                </a:solidFill>
                <a:latin typeface="BCKGHO+Cambria Math"/>
                <a:cs typeface="BCKGHO+Cambria Math"/>
              </a:rPr>
              <a:t>&gt;</a:t>
            </a:r>
            <a:r>
              <a:rPr sz="1400" spc="70">
                <a:solidFill>
                  <a:srgbClr val="000000"/>
                </a:solidFill>
                <a:latin typeface="BCKGHO+Cambria Math"/>
                <a:cs typeface="BCKGHO+Cambria Math"/>
              </a:rPr>
              <a:t> </a:t>
            </a:r>
            <a:r>
              <a:rPr sz="1400">
                <a:solidFill>
                  <a:srgbClr val="000000"/>
                </a:solidFill>
                <a:latin typeface="BCKGHO+Cambria Math"/>
                <a:cs typeface="BCKGHO+Cambria Math"/>
              </a:rPr>
              <a:t>0</a:t>
            </a:r>
          </a:p>
        </p:txBody>
      </p:sp>
      <p:sp>
        <p:nvSpPr>
          <p:cNvPr id="43" name="object 43"/>
          <p:cNvSpPr txBox="1"/>
          <p:nvPr/>
        </p:nvSpPr>
        <p:spPr>
          <a:xfrm>
            <a:off x="1705610" y="9309014"/>
            <a:ext cx="365431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1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BCKGHO+Cambria Math"/>
                <a:cs typeface="BCKGHO+Cambria Math"/>
              </a:rPr>
              <a:t>ꢃ</a:t>
            </a:r>
          </a:p>
        </p:txBody>
      </p:sp>
      <p:sp>
        <p:nvSpPr>
          <p:cNvPr id="44" name="object 44"/>
          <p:cNvSpPr txBox="1"/>
          <p:nvPr/>
        </p:nvSpPr>
        <p:spPr>
          <a:xfrm>
            <a:off x="541019" y="9642154"/>
            <a:ext cx="1544454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Thus, for all time,</a:t>
            </a:r>
          </a:p>
        </p:txBody>
      </p:sp>
      <p:sp>
        <p:nvSpPr>
          <p:cNvPr id="45" name="object 45"/>
          <p:cNvSpPr txBox="1"/>
          <p:nvPr/>
        </p:nvSpPr>
        <p:spPr>
          <a:xfrm>
            <a:off x="3711828" y="10062264"/>
            <a:ext cx="352240" cy="3807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7"/>
              </a:lnSpc>
              <a:spcBef>
                <a:spcPct val="0"/>
              </a:spcBef>
              <a:spcAft>
                <a:spcPct val="0"/>
              </a:spcAft>
            </a:pPr>
            <a:r>
              <a:rPr sz="1100">
                <a:solidFill>
                  <a:srgbClr val="000000"/>
                </a:solidFill>
                <a:latin typeface="Calibri"/>
                <a:cs typeface="Calibri"/>
              </a:rPr>
              <a:t>11</a:t>
            </a:r>
          </a:p>
        </p:txBody>
      </p:sp>
      <p:sp>
        <p:nvSpPr>
          <p:cNvPr id="47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9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8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7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6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5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4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3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2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1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0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9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8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6" name="object 1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" name="object 2"/>
          <p:cNvSpPr/>
          <p:nvPr/>
        </p:nvSpPr>
        <p:spPr>
          <a:xfrm>
            <a:off x="304800" y="293116"/>
            <a:ext cx="6952488" cy="10084002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3934714" y="10122699"/>
            <a:ext cx="105790" cy="52501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541019" y="527805"/>
            <a:ext cx="1354671" cy="5673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University of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Diyala</a:t>
            </a:r>
          </a:p>
          <a:p>
            <a:pPr marL="0" marR="0">
              <a:lnSpc>
                <a:spcPts val="1311"/>
              </a:lnSpc>
              <a:spcBef>
                <a:spcPts val="94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Engineering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College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956936" y="527805"/>
            <a:ext cx="1199208" cy="3951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Electrical Circuits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225600" y="1146546"/>
            <a:ext cx="500206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FEKKPB+Cambria Math"/>
                <a:cs typeface="FEKKPB+Cambria Math"/>
              </a:rPr>
              <a:t>푂퐴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156714" y="1146546"/>
            <a:ext cx="691948" cy="71958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811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FEKKPB+Cambria Math"/>
                <a:cs typeface="FEKKPB+Cambria Math"/>
              </a:rPr>
              <a:t>푡</a:t>
            </a:r>
            <a:r>
              <a:rPr sz="1400" spc="113">
                <a:solidFill>
                  <a:srgbClr val="000000"/>
                </a:solidFill>
                <a:latin typeface="FEKKPB+Cambria Math"/>
                <a:cs typeface="FEKKPB+Cambria Math"/>
              </a:rPr>
              <a:t> </a:t>
            </a:r>
            <a:r>
              <a:rPr sz="1400">
                <a:solidFill>
                  <a:srgbClr val="000000"/>
                </a:solidFill>
                <a:latin typeface="FEKKPB+Cambria Math"/>
                <a:cs typeface="FEKKPB+Cambria Math"/>
              </a:rPr>
              <a:t>&lt;</a:t>
            </a:r>
            <a:r>
              <a:rPr sz="1400" spc="82">
                <a:solidFill>
                  <a:srgbClr val="000000"/>
                </a:solidFill>
                <a:latin typeface="FEKKPB+Cambria Math"/>
                <a:cs typeface="FEKKPB+Cambria Math"/>
              </a:rPr>
              <a:t> </a:t>
            </a:r>
            <a:r>
              <a:rPr sz="1400">
                <a:solidFill>
                  <a:srgbClr val="000000"/>
                </a:solidFill>
                <a:latin typeface="FEKKPB+Cambria Math"/>
                <a:cs typeface="FEKKPB+Cambria Math"/>
              </a:rPr>
              <a:t>0</a:t>
            </a:r>
          </a:p>
          <a:p>
            <a:pPr marL="0" marR="0">
              <a:lnSpc>
                <a:spcPts val="1645"/>
              </a:lnSpc>
              <a:spcBef>
                <a:spcPts val="324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FEKKPB+Cambria Math"/>
                <a:cs typeface="FEKKPB+Cambria Math"/>
              </a:rPr>
              <a:t>푡</a:t>
            </a:r>
            <a:r>
              <a:rPr sz="1400" spc="113">
                <a:solidFill>
                  <a:srgbClr val="000000"/>
                </a:solidFill>
                <a:latin typeface="FEKKPB+Cambria Math"/>
                <a:cs typeface="FEKKPB+Cambria Math"/>
              </a:rPr>
              <a:t> </a:t>
            </a:r>
            <a:r>
              <a:rPr sz="1400">
                <a:solidFill>
                  <a:srgbClr val="000000"/>
                </a:solidFill>
                <a:latin typeface="FEKKPB+Cambria Math"/>
                <a:cs typeface="FEKKPB+Cambria Math"/>
              </a:rPr>
              <a:t>&gt;</a:t>
            </a:r>
            <a:r>
              <a:rPr sz="1400" spc="82">
                <a:solidFill>
                  <a:srgbClr val="000000"/>
                </a:solidFill>
                <a:latin typeface="FEKKPB+Cambria Math"/>
                <a:cs typeface="FEKKPB+Cambria Math"/>
              </a:rPr>
              <a:t> </a:t>
            </a:r>
            <a:r>
              <a:rPr sz="1400">
                <a:solidFill>
                  <a:srgbClr val="000000"/>
                </a:solidFill>
                <a:latin typeface="FEKKPB+Cambria Math"/>
                <a:cs typeface="FEKKPB+Cambria Math"/>
              </a:rPr>
              <a:t>0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4455540" y="1209030"/>
            <a:ext cx="573871" cy="6449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FEKKPB+Cambria Math"/>
                <a:cs typeface="FEKKPB+Cambria Math"/>
              </a:rPr>
              <a:t>6 푉</a:t>
            </a:r>
          </a:p>
          <a:p>
            <a:pPr marL="0" marR="0">
              <a:lnSpc>
                <a:spcPts val="1116"/>
              </a:lnSpc>
              <a:spcBef>
                <a:spcPts val="50"/>
              </a:spcBef>
              <a:spcAft>
                <a:spcPct val="0"/>
              </a:spcAft>
            </a:pPr>
            <a:r>
              <a:rPr sz="2100" spc="44" baseline="-51599">
                <a:solidFill>
                  <a:srgbClr val="000000"/>
                </a:solidFill>
                <a:latin typeface="FEKKPB+Cambria Math"/>
                <a:cs typeface="FEKKPB+Cambria Math"/>
              </a:rPr>
              <a:t>4푒</a:t>
            </a:r>
            <a:r>
              <a:rPr sz="1000">
                <a:solidFill>
                  <a:srgbClr val="000000"/>
                </a:solidFill>
                <a:latin typeface="FEKKPB+Cambria Math"/>
                <a:cs typeface="FEKKPB+Cambria Math"/>
              </a:rPr>
              <a:t>ꢁꢂ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5224017" y="1209030"/>
            <a:ext cx="691567" cy="683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811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FEKKPB+Cambria Math"/>
                <a:cs typeface="FEKKPB+Cambria Math"/>
              </a:rPr>
              <a:t>푡</a:t>
            </a:r>
            <a:r>
              <a:rPr sz="1400" spc="111">
                <a:solidFill>
                  <a:srgbClr val="000000"/>
                </a:solidFill>
                <a:latin typeface="FEKKPB+Cambria Math"/>
                <a:cs typeface="FEKKPB+Cambria Math"/>
              </a:rPr>
              <a:t> </a:t>
            </a:r>
            <a:r>
              <a:rPr sz="1400">
                <a:solidFill>
                  <a:srgbClr val="000000"/>
                </a:solidFill>
                <a:latin typeface="FEKKPB+Cambria Math"/>
                <a:cs typeface="FEKKPB+Cambria Math"/>
              </a:rPr>
              <a:t>&lt;</a:t>
            </a:r>
            <a:r>
              <a:rPr sz="1400" spc="82">
                <a:solidFill>
                  <a:srgbClr val="000000"/>
                </a:solidFill>
                <a:latin typeface="FEKKPB+Cambria Math"/>
                <a:cs typeface="FEKKPB+Cambria Math"/>
              </a:rPr>
              <a:t> </a:t>
            </a:r>
            <a:r>
              <a:rPr sz="1400">
                <a:solidFill>
                  <a:srgbClr val="000000"/>
                </a:solidFill>
                <a:latin typeface="FEKKPB+Cambria Math"/>
                <a:cs typeface="FEKKPB+Cambria Math"/>
              </a:rPr>
              <a:t>0</a:t>
            </a:r>
          </a:p>
          <a:p>
            <a:pPr marL="0" marR="0">
              <a:lnSpc>
                <a:spcPts val="1632"/>
              </a:lnSpc>
              <a:spcBef>
                <a:spcPts val="5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FEKKPB+Cambria Math"/>
                <a:cs typeface="FEKKPB+Cambria Math"/>
              </a:rPr>
              <a:t>푡</a:t>
            </a:r>
            <a:r>
              <a:rPr sz="1400" spc="111">
                <a:solidFill>
                  <a:srgbClr val="000000"/>
                </a:solidFill>
                <a:latin typeface="FEKKPB+Cambria Math"/>
                <a:cs typeface="FEKKPB+Cambria Math"/>
              </a:rPr>
              <a:t> </a:t>
            </a:r>
            <a:r>
              <a:rPr sz="1400">
                <a:solidFill>
                  <a:srgbClr val="000000"/>
                </a:solidFill>
                <a:latin typeface="FEKKPB+Cambria Math"/>
                <a:cs typeface="FEKKPB+Cambria Math"/>
              </a:rPr>
              <a:t>&gt;</a:t>
            </a:r>
            <a:r>
              <a:rPr sz="1400" spc="82">
                <a:solidFill>
                  <a:srgbClr val="000000"/>
                </a:solidFill>
                <a:latin typeface="FEKKPB+Cambria Math"/>
                <a:cs typeface="FEKKPB+Cambria Math"/>
              </a:rPr>
              <a:t> </a:t>
            </a:r>
            <a:r>
              <a:rPr sz="1400">
                <a:solidFill>
                  <a:srgbClr val="000000"/>
                </a:solidFill>
                <a:latin typeface="FEKKPB+Cambria Math"/>
                <a:cs typeface="FEKKPB+Cambria Math"/>
              </a:rPr>
              <a:t>0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541019" y="1305042"/>
            <a:ext cx="873970" cy="4246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2100" baseline="28800">
                <a:solidFill>
                  <a:srgbClr val="000000"/>
                </a:solidFill>
                <a:latin typeface="FEKKPB+Cambria Math"/>
                <a:cs typeface="FEKKPB+Cambria Math"/>
              </a:rPr>
              <a:t>ꢀ</a:t>
            </a:r>
            <a:r>
              <a:rPr sz="1000" spc="82">
                <a:solidFill>
                  <a:srgbClr val="000000"/>
                </a:solidFill>
                <a:latin typeface="FEKKPB+Cambria Math"/>
                <a:cs typeface="FEKKPB+Cambria Math"/>
              </a:rPr>
              <a:t>표</a:t>
            </a:r>
            <a:r>
              <a:rPr sz="2100" spc="17" baseline="28800">
                <a:solidFill>
                  <a:srgbClr val="000000"/>
                </a:solidFill>
                <a:latin typeface="FEKKPB+Cambria Math"/>
                <a:cs typeface="FEKKPB+Cambria Math"/>
              </a:rPr>
              <a:t>(푡)</a:t>
            </a:r>
            <a:r>
              <a:rPr sz="2100" spc="-88" baseline="28800">
                <a:solidFill>
                  <a:srgbClr val="000000"/>
                </a:solidFill>
                <a:latin typeface="FEKKPB+Cambria Math"/>
                <a:cs typeface="FEKKPB+Cambria Math"/>
              </a:rPr>
              <a:t> </a:t>
            </a:r>
            <a:r>
              <a:rPr sz="2100" baseline="28800">
                <a:solidFill>
                  <a:srgbClr val="000000"/>
                </a:solidFill>
                <a:latin typeface="FEKKPB+Cambria Math"/>
                <a:cs typeface="FEKKPB+Cambria Math"/>
              </a:rPr>
              <a:t>=</a:t>
            </a:r>
            <a:r>
              <a:rPr sz="2100" spc="-80" baseline="28800">
                <a:solidFill>
                  <a:srgbClr val="000000"/>
                </a:solidFill>
                <a:latin typeface="FEKKPB+Cambria Math"/>
                <a:cs typeface="FEKKPB+Cambria Math"/>
              </a:rPr>
              <a:t> </a:t>
            </a:r>
            <a:r>
              <a:rPr sz="2100" baseline="28800">
                <a:solidFill>
                  <a:srgbClr val="000000"/>
                </a:solidFill>
                <a:latin typeface="FEKKPB+Cambria Math"/>
                <a:cs typeface="FEKKPB+Cambria Math"/>
              </a:rPr>
              <a:t>{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3310763" y="1315577"/>
            <a:ext cx="311277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,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3756025" y="1305042"/>
            <a:ext cx="967112" cy="5008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spc="-77">
                <a:solidFill>
                  <a:srgbClr val="000000"/>
                </a:solidFill>
                <a:latin typeface="FEKKPB+Cambria Math"/>
                <a:cs typeface="FEKKPB+Cambria Math"/>
              </a:rPr>
              <a:t>푣</a:t>
            </a:r>
            <a:r>
              <a:rPr sz="1500" spc="82" baseline="-20571">
                <a:solidFill>
                  <a:srgbClr val="000000"/>
                </a:solidFill>
                <a:latin typeface="FEKKPB+Cambria Math"/>
                <a:cs typeface="FEKKPB+Cambria Math"/>
              </a:rPr>
              <a:t>표</a:t>
            </a:r>
            <a:r>
              <a:rPr sz="1400">
                <a:solidFill>
                  <a:srgbClr val="000000"/>
                </a:solidFill>
                <a:latin typeface="FEKKPB+Cambria Math"/>
                <a:cs typeface="FEKKPB+Cambria Math"/>
              </a:rPr>
              <a:t>(푡)</a:t>
            </a:r>
            <a:r>
              <a:rPr sz="1400" spc="73">
                <a:solidFill>
                  <a:srgbClr val="000000"/>
                </a:solidFill>
                <a:latin typeface="FEKKPB+Cambria Math"/>
                <a:cs typeface="FEKKPB+Cambria Math"/>
              </a:rPr>
              <a:t> </a:t>
            </a:r>
            <a:r>
              <a:rPr sz="1400">
                <a:solidFill>
                  <a:srgbClr val="000000"/>
                </a:solidFill>
                <a:latin typeface="FEKKPB+Cambria Math"/>
                <a:cs typeface="FEKKPB+Cambria Math"/>
              </a:rPr>
              <a:t>=</a:t>
            </a:r>
            <a:r>
              <a:rPr sz="1400" spc="86">
                <a:solidFill>
                  <a:srgbClr val="000000"/>
                </a:solidFill>
                <a:latin typeface="FEKKPB+Cambria Math"/>
                <a:cs typeface="FEKKPB+Cambria Math"/>
              </a:rPr>
              <a:t> </a:t>
            </a:r>
            <a:r>
              <a:rPr sz="1400">
                <a:solidFill>
                  <a:srgbClr val="000000"/>
                </a:solidFill>
                <a:latin typeface="FEKKPB+Cambria Math"/>
                <a:cs typeface="FEKKPB+Cambria Math"/>
              </a:rPr>
              <a:t>ꢃ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1387094" y="1334465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FEKKPB+Cambria Math"/>
                <a:cs typeface="FEKKPB+Cambria Math"/>
              </a:rPr>
              <a:t>2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1225600" y="1374089"/>
            <a:ext cx="941927" cy="492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FEKKPB+Cambria Math"/>
                <a:cs typeface="FEKKPB+Cambria Math"/>
              </a:rPr>
              <a:t>−</a:t>
            </a:r>
            <a:r>
              <a:rPr sz="1400" spc="732">
                <a:solidFill>
                  <a:srgbClr val="000000"/>
                </a:solidFill>
                <a:latin typeface="FEKKPB+Cambria Math"/>
                <a:cs typeface="FEKKPB+Cambria Math"/>
              </a:rPr>
              <a:t> </a:t>
            </a:r>
            <a:r>
              <a:rPr sz="1400" spc="85">
                <a:solidFill>
                  <a:srgbClr val="000000"/>
                </a:solidFill>
                <a:latin typeface="FEKKPB+Cambria Math"/>
                <a:cs typeface="FEKKPB+Cambria Math"/>
              </a:rPr>
              <a:t>푒</a:t>
            </a:r>
            <a:r>
              <a:rPr sz="1500" baseline="36857">
                <a:solidFill>
                  <a:srgbClr val="000000"/>
                </a:solidFill>
                <a:latin typeface="FEKKPB+Cambria Math"/>
                <a:cs typeface="FEKKPB+Cambria Math"/>
              </a:rPr>
              <a:t>ꢁꢂ</a:t>
            </a:r>
            <a:r>
              <a:rPr sz="1500" spc="76" baseline="36857">
                <a:solidFill>
                  <a:srgbClr val="000000"/>
                </a:solidFill>
                <a:latin typeface="FEKKPB+Cambria Math"/>
                <a:cs typeface="FEKKPB+Cambria Math"/>
              </a:rPr>
              <a:t> </a:t>
            </a:r>
            <a:r>
              <a:rPr sz="1400">
                <a:solidFill>
                  <a:srgbClr val="000000"/>
                </a:solidFill>
                <a:latin typeface="FEKKPB+Cambria Math"/>
                <a:cs typeface="FEKKPB+Cambria Math"/>
              </a:rPr>
              <a:t>퐴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4851780" y="1416294"/>
            <a:ext cx="378229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FEKKPB+Cambria Math"/>
                <a:cs typeface="FEKKPB+Cambria Math"/>
              </a:rPr>
              <a:t>푉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1387094" y="1529538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FEKKPB+Cambria Math"/>
                <a:cs typeface="FEKKPB+Cambria Math"/>
              </a:rPr>
              <a:t>3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1132636" y="1785102"/>
            <a:ext cx="736187" cy="6845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FEKKPB+Cambria Math"/>
                <a:cs typeface="FEKKPB+Cambria Math"/>
              </a:rPr>
              <a:t>ꢄ퐴</a:t>
            </a:r>
          </a:p>
          <a:p>
            <a:pPr marL="0" marR="0">
              <a:lnSpc>
                <a:spcPts val="1644"/>
              </a:lnSpc>
              <a:spcBef>
                <a:spcPts val="50"/>
              </a:spcBef>
              <a:spcAft>
                <a:spcPct val="0"/>
              </a:spcAft>
            </a:pPr>
            <a:r>
              <a:rPr sz="1400" spc="44">
                <a:solidFill>
                  <a:srgbClr val="000000"/>
                </a:solidFill>
                <a:latin typeface="FEKKPB+Cambria Math"/>
                <a:cs typeface="FEKKPB+Cambria Math"/>
              </a:rPr>
              <a:t>ꢄ푒</a:t>
            </a:r>
            <a:r>
              <a:rPr sz="1500" spc="40" baseline="36857">
                <a:solidFill>
                  <a:srgbClr val="000000"/>
                </a:solidFill>
                <a:latin typeface="FEKKPB+Cambria Math"/>
                <a:cs typeface="FEKKPB+Cambria Math"/>
              </a:rPr>
              <a:t>ꢁꢂ</a:t>
            </a:r>
            <a:r>
              <a:rPr sz="1400">
                <a:solidFill>
                  <a:srgbClr val="000000"/>
                </a:solidFill>
                <a:latin typeface="FEKKPB+Cambria Math"/>
                <a:cs typeface="FEKKPB+Cambria Math"/>
              </a:rPr>
              <a:t>퐴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1897633" y="1785102"/>
            <a:ext cx="672136" cy="6845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FEKKPB+Cambria Math"/>
                <a:cs typeface="FEKKPB+Cambria Math"/>
              </a:rPr>
              <a:t>푡</a:t>
            </a:r>
            <a:r>
              <a:rPr sz="1400" spc="111">
                <a:solidFill>
                  <a:srgbClr val="000000"/>
                </a:solidFill>
                <a:latin typeface="FEKKPB+Cambria Math"/>
                <a:cs typeface="FEKKPB+Cambria Math"/>
              </a:rPr>
              <a:t> </a:t>
            </a:r>
            <a:r>
              <a:rPr sz="1400">
                <a:solidFill>
                  <a:srgbClr val="000000"/>
                </a:solidFill>
                <a:latin typeface="FEKKPB+Cambria Math"/>
                <a:cs typeface="FEKKPB+Cambria Math"/>
              </a:rPr>
              <a:t>&lt;</a:t>
            </a:r>
            <a:r>
              <a:rPr sz="1400" spc="86">
                <a:solidFill>
                  <a:srgbClr val="000000"/>
                </a:solidFill>
                <a:latin typeface="FEKKPB+Cambria Math"/>
                <a:cs typeface="FEKKPB+Cambria Math"/>
              </a:rPr>
              <a:t> </a:t>
            </a:r>
            <a:r>
              <a:rPr sz="1400">
                <a:solidFill>
                  <a:srgbClr val="000000"/>
                </a:solidFill>
                <a:latin typeface="FEKKPB+Cambria Math"/>
                <a:cs typeface="FEKKPB+Cambria Math"/>
              </a:rPr>
              <a:t>0</a:t>
            </a:r>
          </a:p>
          <a:p>
            <a:pPr marL="0" marR="0">
              <a:lnSpc>
                <a:spcPts val="1644"/>
              </a:lnSpc>
              <a:spcBef>
                <a:spcPts val="5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FEKKPB+Cambria Math"/>
                <a:cs typeface="FEKKPB+Cambria Math"/>
              </a:rPr>
              <a:t>푡</a:t>
            </a:r>
            <a:r>
              <a:rPr sz="1400" spc="111">
                <a:solidFill>
                  <a:srgbClr val="000000"/>
                </a:solidFill>
                <a:latin typeface="FEKKPB+Cambria Math"/>
                <a:cs typeface="FEKKPB+Cambria Math"/>
              </a:rPr>
              <a:t> </a:t>
            </a:r>
            <a:r>
              <a:rPr sz="1400">
                <a:solidFill>
                  <a:srgbClr val="000000"/>
                </a:solidFill>
                <a:latin typeface="FEKKPB+Cambria Math"/>
                <a:cs typeface="FEKKPB+Cambria Math"/>
              </a:rPr>
              <a:t>≥</a:t>
            </a:r>
            <a:r>
              <a:rPr sz="1400" spc="86">
                <a:solidFill>
                  <a:srgbClr val="000000"/>
                </a:solidFill>
                <a:latin typeface="FEKKPB+Cambria Math"/>
                <a:cs typeface="FEKKPB+Cambria Math"/>
              </a:rPr>
              <a:t> </a:t>
            </a:r>
            <a:r>
              <a:rPr sz="1400">
                <a:solidFill>
                  <a:srgbClr val="000000"/>
                </a:solidFill>
                <a:latin typeface="FEKKPB+Cambria Math"/>
                <a:cs typeface="FEKKPB+Cambria Math"/>
              </a:rPr>
              <a:t>0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541019" y="1885686"/>
            <a:ext cx="857688" cy="4772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spc="27">
                <a:solidFill>
                  <a:srgbClr val="000000"/>
                </a:solidFill>
                <a:latin typeface="FEKKPB+Cambria Math"/>
                <a:cs typeface="FEKKPB+Cambria Math"/>
              </a:rPr>
              <a:t>ꢀ(푡)</a:t>
            </a:r>
            <a:r>
              <a:rPr sz="1400" spc="56">
                <a:solidFill>
                  <a:srgbClr val="000000"/>
                </a:solidFill>
                <a:latin typeface="FEKKPB+Cambria Math"/>
                <a:cs typeface="FEKKPB+Cambria Math"/>
              </a:rPr>
              <a:t> </a:t>
            </a:r>
            <a:r>
              <a:rPr sz="1400">
                <a:solidFill>
                  <a:srgbClr val="000000"/>
                </a:solidFill>
                <a:latin typeface="FEKKPB+Cambria Math"/>
                <a:cs typeface="FEKKPB+Cambria Math"/>
              </a:rPr>
              <a:t>=</a:t>
            </a:r>
            <a:r>
              <a:rPr sz="1400" spc="74">
                <a:solidFill>
                  <a:srgbClr val="000000"/>
                </a:solidFill>
                <a:latin typeface="FEKKPB+Cambria Math"/>
                <a:cs typeface="FEKKPB+Cambria Math"/>
              </a:rPr>
              <a:t> </a:t>
            </a:r>
            <a:r>
              <a:rPr sz="1400">
                <a:solidFill>
                  <a:srgbClr val="000000"/>
                </a:solidFill>
                <a:latin typeface="FEKKPB+Cambria Math"/>
                <a:cs typeface="FEKKPB+Cambria Math"/>
              </a:rPr>
              <a:t>ꢃ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541019" y="3870316"/>
            <a:ext cx="4056160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Fig.2.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 circuit in </a:t>
            </a: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Fig.1</a:t>
            </a:r>
            <a:r>
              <a:rPr sz="1400" spc="11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for: (a) </a:t>
            </a:r>
            <a:r>
              <a:rPr sz="1400">
                <a:solidFill>
                  <a:srgbClr val="000000"/>
                </a:solidFill>
                <a:latin typeface="FEKKPB+Cambria Math"/>
                <a:cs typeface="FEKKPB+Cambria Math"/>
              </a:rPr>
              <a:t>푡</a:t>
            </a:r>
            <a:r>
              <a:rPr sz="1400" spc="111">
                <a:solidFill>
                  <a:srgbClr val="000000"/>
                </a:solidFill>
                <a:latin typeface="FEKKPB+Cambria Math"/>
                <a:cs typeface="FEKKPB+Cambria Math"/>
              </a:rPr>
              <a:t> </a:t>
            </a:r>
            <a:r>
              <a:rPr sz="1400">
                <a:solidFill>
                  <a:srgbClr val="000000"/>
                </a:solidFill>
                <a:latin typeface="FEKKPB+Cambria Math"/>
                <a:cs typeface="FEKKPB+Cambria Math"/>
              </a:rPr>
              <a:t>&lt;</a:t>
            </a:r>
            <a:r>
              <a:rPr sz="1400" spc="82">
                <a:solidFill>
                  <a:srgbClr val="000000"/>
                </a:solidFill>
                <a:latin typeface="FEKKPB+Cambria Math"/>
                <a:cs typeface="FEKKPB+Cambria Math"/>
              </a:rPr>
              <a:t> </a:t>
            </a:r>
            <a:r>
              <a:rPr sz="1400">
                <a:solidFill>
                  <a:srgbClr val="000000"/>
                </a:solidFill>
                <a:latin typeface="FEKKPB+Cambria Math"/>
                <a:cs typeface="FEKKPB+Cambria Math"/>
              </a:rPr>
              <a:t>0</a:t>
            </a:r>
            <a:r>
              <a:rPr sz="1400" spc="44">
                <a:solidFill>
                  <a:srgbClr val="000000"/>
                </a:solidFill>
                <a:latin typeface="FEKKPB+Cambria Math"/>
                <a:cs typeface="FEKKPB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(b)</a:t>
            </a:r>
            <a:r>
              <a:rPr sz="1400" spc="-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FEKKPB+Cambria Math"/>
                <a:cs typeface="FEKKPB+Cambria Math"/>
              </a:rPr>
              <a:t>푡</a:t>
            </a:r>
            <a:r>
              <a:rPr sz="1400" spc="111">
                <a:solidFill>
                  <a:srgbClr val="000000"/>
                </a:solidFill>
                <a:latin typeface="FEKKPB+Cambria Math"/>
                <a:cs typeface="FEKKPB+Cambria Math"/>
              </a:rPr>
              <a:t> </a:t>
            </a:r>
            <a:r>
              <a:rPr sz="1400">
                <a:solidFill>
                  <a:srgbClr val="000000"/>
                </a:solidFill>
                <a:latin typeface="FEKKPB+Cambria Math"/>
                <a:cs typeface="FEKKPB+Cambria Math"/>
              </a:rPr>
              <a:t>&gt;</a:t>
            </a:r>
            <a:r>
              <a:rPr sz="1400" spc="82">
                <a:solidFill>
                  <a:srgbClr val="000000"/>
                </a:solidFill>
                <a:latin typeface="FEKKPB+Cambria Math"/>
                <a:cs typeface="FEKKPB+Cambria Math"/>
              </a:rPr>
              <a:t> </a:t>
            </a:r>
            <a:r>
              <a:rPr sz="1400">
                <a:solidFill>
                  <a:srgbClr val="000000"/>
                </a:solidFill>
                <a:latin typeface="FEKKPB+Cambria Math"/>
                <a:cs typeface="FEKKPB+Cambria Math"/>
              </a:rPr>
              <a:t>0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541019" y="4237599"/>
            <a:ext cx="5052891" cy="16940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spc="-12">
                <a:solidFill>
                  <a:srgbClr val="000000"/>
                </a:solidFill>
                <a:latin typeface="Times New Roman"/>
                <a:cs typeface="Times New Roman"/>
              </a:rPr>
              <a:t>We</a:t>
            </a:r>
            <a:r>
              <a:rPr sz="1400" spc="2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notice</a:t>
            </a:r>
            <a:r>
              <a:rPr sz="1400" spc="2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that</a:t>
            </a:r>
            <a:r>
              <a:rPr sz="1400" spc="2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2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inductor</a:t>
            </a:r>
            <a:r>
              <a:rPr sz="1400" spc="22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current</a:t>
            </a:r>
            <a:r>
              <a:rPr sz="1400" spc="2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00" spc="23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continuous</a:t>
            </a:r>
            <a:r>
              <a:rPr sz="1400" spc="2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at</a:t>
            </a:r>
            <a:r>
              <a:rPr sz="1400" spc="2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FEKKPB+Cambria Math"/>
                <a:cs typeface="FEKKPB+Cambria Math"/>
              </a:rPr>
              <a:t>푡</a:t>
            </a:r>
            <a:r>
              <a:rPr sz="1400" spc="111">
                <a:solidFill>
                  <a:srgbClr val="000000"/>
                </a:solidFill>
                <a:latin typeface="FEKKPB+Cambria Math"/>
                <a:cs typeface="FEKKPB+Cambria Math"/>
              </a:rPr>
              <a:t> </a:t>
            </a:r>
            <a:r>
              <a:rPr sz="1400">
                <a:solidFill>
                  <a:srgbClr val="000000"/>
                </a:solidFill>
                <a:latin typeface="FEKKPB+Cambria Math"/>
                <a:cs typeface="FEKKPB+Cambria Math"/>
              </a:rPr>
              <a:t>=</a:t>
            </a:r>
            <a:r>
              <a:rPr sz="1400" spc="86">
                <a:solidFill>
                  <a:srgbClr val="000000"/>
                </a:solidFill>
                <a:latin typeface="FEKKPB+Cambria Math"/>
                <a:cs typeface="FEKKPB+Cambria Math"/>
              </a:rPr>
              <a:t> </a:t>
            </a:r>
            <a:r>
              <a:rPr sz="1400">
                <a:solidFill>
                  <a:srgbClr val="000000"/>
                </a:solidFill>
                <a:latin typeface="FEKKPB+Cambria Math"/>
                <a:cs typeface="FEKKPB+Cambria Math"/>
              </a:rPr>
              <a:t>0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,</a:t>
            </a:r>
          </a:p>
          <a:p>
            <a:pPr marL="0" marR="0">
              <a:lnSpc>
                <a:spcPts val="1645"/>
              </a:lnSpc>
              <a:spcBef>
                <a:spcPts val="288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while</a:t>
            </a:r>
            <a:r>
              <a:rPr sz="1400" spc="9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10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current</a:t>
            </a:r>
            <a:r>
              <a:rPr sz="1400" spc="9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through</a:t>
            </a:r>
            <a:r>
              <a:rPr sz="1400" spc="1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10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FEKKPB+Cambria Math"/>
                <a:cs typeface="FEKKPB+Cambria Math"/>
              </a:rPr>
              <a:t>6 − 훺</a:t>
            </a:r>
            <a:r>
              <a:rPr sz="1400" spc="170">
                <a:solidFill>
                  <a:srgbClr val="000000"/>
                </a:solidFill>
                <a:latin typeface="FEKKPB+Cambria Math"/>
                <a:cs typeface="FEKKPB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resistor</a:t>
            </a:r>
            <a:r>
              <a:rPr sz="1400" spc="9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drops</a:t>
            </a:r>
            <a:r>
              <a:rPr sz="1400" spc="9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from</a:t>
            </a:r>
            <a:r>
              <a:rPr sz="1400" spc="1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FEKKPB+Cambria Math"/>
                <a:cs typeface="FEKKPB+Cambria Math"/>
              </a:rPr>
              <a:t>0</a:t>
            </a:r>
            <a:r>
              <a:rPr sz="1400" spc="140">
                <a:solidFill>
                  <a:srgbClr val="000000"/>
                </a:solidFill>
                <a:latin typeface="FEKKPB+Cambria Math"/>
                <a:cs typeface="FEKKPB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to</a:t>
            </a:r>
          </a:p>
          <a:p>
            <a:pPr marL="0" marR="0">
              <a:lnSpc>
                <a:spcPts val="1645"/>
              </a:lnSpc>
              <a:spcBef>
                <a:spcPts val="288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FEKKPB+Cambria Math"/>
                <a:cs typeface="FEKKPB+Cambria Math"/>
              </a:rPr>
              <a:t>−ꢄ/ꢅ</a:t>
            </a:r>
            <a:r>
              <a:rPr sz="1400" spc="379">
                <a:solidFill>
                  <a:srgbClr val="000000"/>
                </a:solidFill>
                <a:latin typeface="FEKKPB+Cambria Math"/>
                <a:cs typeface="FEKKPB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at</a:t>
            </a:r>
            <a:r>
              <a:rPr sz="1400" spc="32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FEKKPB+Cambria Math"/>
                <a:cs typeface="FEKKPB+Cambria Math"/>
              </a:rPr>
              <a:t>푡</a:t>
            </a:r>
            <a:r>
              <a:rPr sz="1400" spc="111">
                <a:solidFill>
                  <a:srgbClr val="000000"/>
                </a:solidFill>
                <a:latin typeface="FEKKPB+Cambria Math"/>
                <a:cs typeface="FEKKPB+Cambria Math"/>
              </a:rPr>
              <a:t> </a:t>
            </a:r>
            <a:r>
              <a:rPr sz="1400">
                <a:solidFill>
                  <a:srgbClr val="000000"/>
                </a:solidFill>
                <a:latin typeface="FEKKPB+Cambria Math"/>
                <a:cs typeface="FEKKPB+Cambria Math"/>
              </a:rPr>
              <a:t>=</a:t>
            </a:r>
            <a:r>
              <a:rPr sz="1400" spc="86">
                <a:solidFill>
                  <a:srgbClr val="000000"/>
                </a:solidFill>
                <a:latin typeface="FEKKPB+Cambria Math"/>
                <a:cs typeface="FEKKPB+Cambria Math"/>
              </a:rPr>
              <a:t> </a:t>
            </a:r>
            <a:r>
              <a:rPr sz="1400">
                <a:solidFill>
                  <a:srgbClr val="000000"/>
                </a:solidFill>
                <a:latin typeface="FEKKPB+Cambria Math"/>
                <a:cs typeface="FEKKPB+Cambria Math"/>
              </a:rPr>
              <a:t>0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,</a:t>
            </a:r>
            <a:r>
              <a:rPr sz="1400" spc="33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400" spc="34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32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voltage</a:t>
            </a:r>
            <a:r>
              <a:rPr sz="1400" spc="33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across</a:t>
            </a:r>
            <a:r>
              <a:rPr sz="1400" spc="32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3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FEKKPB+Cambria Math"/>
                <a:cs typeface="FEKKPB+Cambria Math"/>
              </a:rPr>
              <a:t>ꢅ − 훺</a:t>
            </a:r>
            <a:r>
              <a:rPr sz="1400" spc="409">
                <a:solidFill>
                  <a:srgbClr val="000000"/>
                </a:solidFill>
                <a:latin typeface="FEKKPB+Cambria Math"/>
                <a:cs typeface="FEKKPB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resistor</a:t>
            </a:r>
          </a:p>
          <a:p>
            <a:pPr marL="0" marR="0">
              <a:lnSpc>
                <a:spcPts val="1645"/>
              </a:lnSpc>
              <a:spcBef>
                <a:spcPts val="288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drops</a:t>
            </a:r>
            <a:r>
              <a:rPr sz="1400" spc="30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from</a:t>
            </a:r>
            <a:r>
              <a:rPr sz="1400" spc="27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6</a:t>
            </a:r>
            <a:r>
              <a:rPr sz="1400" spc="30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to</a:t>
            </a:r>
            <a:r>
              <a:rPr sz="1400" spc="29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4</a:t>
            </a:r>
            <a:r>
              <a:rPr sz="1400" spc="30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at</a:t>
            </a:r>
            <a:r>
              <a:rPr sz="1400" spc="33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FEKKPB+Cambria Math"/>
                <a:cs typeface="FEKKPB+Cambria Math"/>
              </a:rPr>
              <a:t>푡</a:t>
            </a:r>
            <a:r>
              <a:rPr sz="1400" spc="111">
                <a:solidFill>
                  <a:srgbClr val="000000"/>
                </a:solidFill>
                <a:latin typeface="FEKKPB+Cambria Math"/>
                <a:cs typeface="FEKKPB+Cambria Math"/>
              </a:rPr>
              <a:t> </a:t>
            </a:r>
            <a:r>
              <a:rPr sz="1400">
                <a:solidFill>
                  <a:srgbClr val="000000"/>
                </a:solidFill>
                <a:latin typeface="FEKKPB+Cambria Math"/>
                <a:cs typeface="FEKKPB+Cambria Math"/>
              </a:rPr>
              <a:t>=</a:t>
            </a:r>
            <a:r>
              <a:rPr sz="1400" spc="74">
                <a:solidFill>
                  <a:srgbClr val="000000"/>
                </a:solidFill>
                <a:latin typeface="FEKKPB+Cambria Math"/>
                <a:cs typeface="FEKKPB+Cambria Math"/>
              </a:rPr>
              <a:t> </a:t>
            </a:r>
            <a:r>
              <a:rPr sz="1400">
                <a:solidFill>
                  <a:srgbClr val="000000"/>
                </a:solidFill>
                <a:latin typeface="FEKKPB+Cambria Math"/>
                <a:cs typeface="FEKKPB+Cambria Math"/>
              </a:rPr>
              <a:t>0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.</a:t>
            </a:r>
            <a:r>
              <a:rPr sz="1400" spc="29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spc="-12">
                <a:solidFill>
                  <a:srgbClr val="000000"/>
                </a:solidFill>
                <a:latin typeface="Times New Roman"/>
                <a:cs typeface="Times New Roman"/>
              </a:rPr>
              <a:t>We</a:t>
            </a:r>
            <a:r>
              <a:rPr sz="1400" spc="3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also</a:t>
            </a:r>
            <a:r>
              <a:rPr sz="1400" spc="28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notice</a:t>
            </a:r>
            <a:r>
              <a:rPr sz="1400" spc="29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that</a:t>
            </a:r>
            <a:r>
              <a:rPr sz="1400" spc="2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29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time</a:t>
            </a:r>
          </a:p>
          <a:p>
            <a:pPr marL="0" marR="0">
              <a:lnSpc>
                <a:spcPts val="1554"/>
              </a:lnSpc>
              <a:spcBef>
                <a:spcPts val="308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constant</a:t>
            </a:r>
            <a:r>
              <a:rPr sz="1400" spc="8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00" spc="10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8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same</a:t>
            </a:r>
            <a:r>
              <a:rPr sz="1400" spc="1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regardless</a:t>
            </a:r>
            <a:r>
              <a:rPr sz="1400" spc="8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00" spc="8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what</a:t>
            </a:r>
            <a:r>
              <a:rPr sz="1400" spc="10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1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output</a:t>
            </a:r>
            <a:r>
              <a:rPr sz="1400" spc="8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00" spc="9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defined</a:t>
            </a:r>
          </a:p>
          <a:p>
            <a:pPr marL="0" marR="0">
              <a:lnSpc>
                <a:spcPts val="1645"/>
              </a:lnSpc>
              <a:spcBef>
                <a:spcPts val="234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to</a:t>
            </a:r>
            <a:r>
              <a:rPr sz="1400" spc="-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be. </a:t>
            </a: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Fig.3.</a:t>
            </a:r>
            <a:r>
              <a:rPr sz="1400" spc="-12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plots </a:t>
            </a:r>
            <a:r>
              <a:rPr sz="1400">
                <a:solidFill>
                  <a:srgbClr val="000000"/>
                </a:solidFill>
                <a:latin typeface="FEKKPB+Cambria Math"/>
                <a:cs typeface="FEKKPB+Cambria Math"/>
              </a:rPr>
              <a:t>ꢀ</a:t>
            </a:r>
            <a:r>
              <a:rPr sz="1400" spc="87">
                <a:solidFill>
                  <a:srgbClr val="000000"/>
                </a:solidFill>
                <a:latin typeface="FEKKPB+Cambria Math"/>
                <a:cs typeface="FEKKPB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FEKKPB+Cambria Math"/>
                <a:cs typeface="FEKKPB+Cambria Math"/>
              </a:rPr>
              <a:t>ꢀ</a:t>
            </a:r>
            <a:r>
              <a:rPr sz="1500" spc="82" baseline="-20571">
                <a:solidFill>
                  <a:srgbClr val="000000"/>
                </a:solidFill>
                <a:latin typeface="FEKKPB+Cambria Math"/>
                <a:cs typeface="FEKKPB+Cambria Math"/>
              </a:rPr>
              <a:t>표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.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4845684" y="6159617"/>
            <a:ext cx="1952436" cy="5008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Fig.3.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 plot of</a:t>
            </a:r>
            <a:r>
              <a:rPr sz="1400" spc="-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FEKKPB+Cambria Math"/>
                <a:cs typeface="FEKKPB+Cambria Math"/>
              </a:rPr>
              <a:t>ꢀ</a:t>
            </a:r>
            <a:r>
              <a:rPr sz="1400" spc="87">
                <a:solidFill>
                  <a:srgbClr val="000000"/>
                </a:solidFill>
                <a:latin typeface="FEKKPB+Cambria Math"/>
                <a:cs typeface="FEKKPB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FEKKPB+Cambria Math"/>
                <a:cs typeface="FEKKPB+Cambria Math"/>
              </a:rPr>
              <a:t>ꢀ</a:t>
            </a:r>
            <a:r>
              <a:rPr sz="1500" baseline="-20571">
                <a:solidFill>
                  <a:srgbClr val="000000"/>
                </a:solidFill>
                <a:latin typeface="FEKKPB+Cambria Math"/>
                <a:cs typeface="FEKKPB+Cambria Math"/>
              </a:rPr>
              <a:t>표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541019" y="6750929"/>
            <a:ext cx="7452938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ED008D"/>
                </a:solidFill>
                <a:latin typeface="Times New Roman"/>
                <a:cs typeface="Times New Roman"/>
              </a:rPr>
              <a:t>H.W.5:</a:t>
            </a:r>
            <a:r>
              <a:rPr sz="1400" b="1" spc="609">
                <a:solidFill>
                  <a:srgbClr val="ED008D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Determine</a:t>
            </a:r>
            <a:r>
              <a:rPr sz="1400" spc="1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spc="47">
                <a:solidFill>
                  <a:srgbClr val="000000"/>
                </a:solidFill>
                <a:latin typeface="FEKKPB+Cambria Math"/>
                <a:cs typeface="FEKKPB+Cambria Math"/>
              </a:rPr>
              <a:t>ꢀ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,</a:t>
            </a:r>
            <a:r>
              <a:rPr sz="1400" spc="14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FEKKPB+Cambria Math"/>
                <a:cs typeface="FEKKPB+Cambria Math"/>
              </a:rPr>
              <a:t>ꢀ</a:t>
            </a:r>
            <a:r>
              <a:rPr sz="1400" spc="364">
                <a:solidFill>
                  <a:srgbClr val="000000"/>
                </a:solidFill>
                <a:latin typeface="FEKKPB+Cambria Math"/>
                <a:cs typeface="FEKKPB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,</a:t>
            </a:r>
            <a:r>
              <a:rPr sz="1400" spc="12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400" spc="1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FEKKPB+Cambria Math"/>
                <a:cs typeface="FEKKPB+Cambria Math"/>
              </a:rPr>
              <a:t>푣</a:t>
            </a:r>
            <a:r>
              <a:rPr sz="1400" spc="753">
                <a:solidFill>
                  <a:srgbClr val="000000"/>
                </a:solidFill>
                <a:latin typeface="FEKKPB+Cambria Math"/>
                <a:cs typeface="FEKKPB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for</a:t>
            </a:r>
            <a:r>
              <a:rPr sz="1400" spc="1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all</a:t>
            </a:r>
            <a:r>
              <a:rPr sz="1400" spc="1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FEKKPB+Cambria Math"/>
                <a:cs typeface="FEKKPB+Cambria Math"/>
              </a:rPr>
              <a:t>푡</a:t>
            </a:r>
            <a:r>
              <a:rPr sz="1400" spc="206">
                <a:solidFill>
                  <a:srgbClr val="000000"/>
                </a:solidFill>
                <a:latin typeface="FEKKPB+Cambria Math"/>
                <a:cs typeface="FEKKPB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00" spc="1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11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circuit</a:t>
            </a:r>
            <a:r>
              <a:rPr sz="1400" spc="13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shown</a:t>
            </a:r>
            <a:r>
              <a:rPr sz="1400" spc="13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00" spc="1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Fig.1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.</a:t>
            </a:r>
            <a:r>
              <a:rPr sz="1400" spc="12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Assume</a:t>
            </a:r>
            <a:r>
              <a:rPr sz="1400" spc="13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that</a:t>
            </a:r>
            <a:r>
              <a:rPr sz="1400" spc="12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2256154" y="6836741"/>
            <a:ext cx="264986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FEKKPB+Cambria Math"/>
                <a:cs typeface="FEKKPB+Cambria Math"/>
              </a:rPr>
              <a:t>표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2852039" y="6836741"/>
            <a:ext cx="264986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FEKKPB+Cambria Math"/>
                <a:cs typeface="FEKKPB+Cambria Math"/>
              </a:rPr>
              <a:t>표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541019" y="6965680"/>
            <a:ext cx="7456057" cy="19001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switch</a:t>
            </a:r>
            <a:r>
              <a:rPr sz="1400" spc="8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was</a:t>
            </a:r>
            <a:r>
              <a:rPr sz="1400" spc="9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closed</a:t>
            </a:r>
            <a:r>
              <a:rPr sz="1400" spc="8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for</a:t>
            </a:r>
            <a:r>
              <a:rPr sz="1400" spc="8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400" spc="8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long</a:t>
            </a:r>
            <a:r>
              <a:rPr sz="1400" spc="8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time.</a:t>
            </a:r>
            <a:r>
              <a:rPr sz="1400" spc="8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It</a:t>
            </a:r>
            <a:r>
              <a:rPr sz="1400" spc="8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should</a:t>
            </a:r>
            <a:r>
              <a:rPr sz="1400" spc="7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be</a:t>
            </a:r>
            <a:r>
              <a:rPr sz="1400" spc="6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noted</a:t>
            </a:r>
            <a:r>
              <a:rPr sz="1400" spc="13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that</a:t>
            </a:r>
            <a:r>
              <a:rPr sz="1400" spc="8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opening</a:t>
            </a:r>
            <a:r>
              <a:rPr sz="1400" spc="8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400" spc="8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switch</a:t>
            </a:r>
            <a:r>
              <a:rPr sz="1400" spc="7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00" spc="6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series</a:t>
            </a:r>
            <a:r>
              <a:rPr sz="1400" spc="7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with</a:t>
            </a:r>
          </a:p>
          <a:p>
            <a:pPr marL="0" marR="0">
              <a:lnSpc>
                <a:spcPts val="1554"/>
              </a:lnSpc>
              <a:spcBef>
                <a:spcPts val="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</a:t>
            </a:r>
            <a:r>
              <a:rPr sz="1400" spc="1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ideal</a:t>
            </a:r>
            <a:r>
              <a:rPr sz="1400" spc="1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current</a:t>
            </a:r>
            <a:r>
              <a:rPr sz="1400" spc="12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source</a:t>
            </a:r>
            <a:r>
              <a:rPr sz="1400" spc="1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creates</a:t>
            </a:r>
            <a:r>
              <a:rPr sz="1400" spc="10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</a:t>
            </a:r>
            <a:r>
              <a:rPr sz="1400" spc="12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infinite</a:t>
            </a:r>
            <a:r>
              <a:rPr sz="1400" spc="9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voltage</a:t>
            </a:r>
            <a:r>
              <a:rPr sz="1400" spc="10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at</a:t>
            </a:r>
            <a:r>
              <a:rPr sz="1400" spc="1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10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current</a:t>
            </a:r>
            <a:r>
              <a:rPr sz="1400" spc="1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source</a:t>
            </a:r>
            <a:r>
              <a:rPr sz="1400" spc="10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terminals.</a:t>
            </a:r>
            <a:r>
              <a:rPr sz="1400" spc="10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Clearly</a:t>
            </a:r>
          </a:p>
          <a:p>
            <a:pPr marL="0" marR="0">
              <a:lnSpc>
                <a:spcPts val="1554"/>
              </a:lnSpc>
              <a:spcBef>
                <a:spcPts val="15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this</a:t>
            </a:r>
            <a:r>
              <a:rPr sz="1400" spc="13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00" spc="13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impossible.</a:t>
            </a:r>
            <a:r>
              <a:rPr sz="1400" spc="13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For</a:t>
            </a:r>
            <a:r>
              <a:rPr sz="1400" spc="13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12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purposes</a:t>
            </a:r>
            <a:r>
              <a:rPr sz="1400" spc="1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00" spc="12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problem</a:t>
            </a:r>
            <a:r>
              <a:rPr sz="1400" spc="1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solving,</a:t>
            </a:r>
            <a:r>
              <a:rPr sz="1400" spc="13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we</a:t>
            </a:r>
            <a:r>
              <a:rPr sz="1400" spc="1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can</a:t>
            </a:r>
            <a:r>
              <a:rPr sz="1400" spc="13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place</a:t>
            </a:r>
            <a:r>
              <a:rPr sz="1400" spc="13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400" spc="14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shunt</a:t>
            </a:r>
            <a:r>
              <a:rPr sz="1400" spc="14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resistor</a:t>
            </a:r>
            <a:r>
              <a:rPr sz="1400" spc="13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</a:p>
          <a:p>
            <a:pPr marL="0" marR="0">
              <a:lnSpc>
                <a:spcPts val="1554"/>
              </a:lnSpc>
              <a:spcBef>
                <a:spcPts val="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parallel</a:t>
            </a:r>
            <a:r>
              <a:rPr sz="1400" spc="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with</a:t>
            </a:r>
            <a:r>
              <a:rPr sz="1400" spc="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4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source</a:t>
            </a:r>
            <a:r>
              <a:rPr sz="1400" spc="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(which</a:t>
            </a:r>
            <a:r>
              <a:rPr sz="1400" spc="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now</a:t>
            </a:r>
            <a:r>
              <a:rPr sz="1400" spc="5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makes</a:t>
            </a:r>
            <a:r>
              <a:rPr sz="1400" spc="5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it</a:t>
            </a:r>
            <a:r>
              <a:rPr sz="1400" spc="4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400" spc="4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voltage</a:t>
            </a:r>
            <a:r>
              <a:rPr sz="1400" spc="4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source</a:t>
            </a:r>
            <a:r>
              <a:rPr sz="1400" spc="9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00" spc="5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series</a:t>
            </a:r>
            <a:r>
              <a:rPr sz="1400" spc="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with</a:t>
            </a:r>
            <a:r>
              <a:rPr sz="1400" spc="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400" spc="4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resistor).</a:t>
            </a:r>
            <a:r>
              <a:rPr sz="1400" spc="6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</a:p>
          <a:p>
            <a:pPr marL="0" marR="0">
              <a:lnSpc>
                <a:spcPts val="1554"/>
              </a:lnSpc>
              <a:spcBef>
                <a:spcPts val="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more</a:t>
            </a:r>
            <a:r>
              <a:rPr sz="1400" spc="4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practical</a:t>
            </a:r>
            <a:r>
              <a:rPr sz="1400" spc="4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circuits,</a:t>
            </a:r>
            <a:r>
              <a:rPr sz="1400" spc="4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devices</a:t>
            </a:r>
            <a:r>
              <a:rPr sz="1400" spc="40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that</a:t>
            </a:r>
            <a:r>
              <a:rPr sz="1400" spc="4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act</a:t>
            </a:r>
            <a:r>
              <a:rPr sz="1400" spc="4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like</a:t>
            </a:r>
            <a:r>
              <a:rPr sz="1400" spc="45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current</a:t>
            </a:r>
            <a:r>
              <a:rPr sz="1400" spc="40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sources</a:t>
            </a:r>
            <a:r>
              <a:rPr sz="1400" spc="4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are,</a:t>
            </a:r>
            <a:r>
              <a:rPr sz="1400" spc="41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for</a:t>
            </a:r>
            <a:r>
              <a:rPr sz="1400" spc="40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4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most</a:t>
            </a:r>
            <a:r>
              <a:rPr sz="1400" spc="4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part,</a:t>
            </a:r>
          </a:p>
          <a:p>
            <a:pPr marL="0" marR="0">
              <a:lnSpc>
                <a:spcPts val="1554"/>
              </a:lnSpc>
              <a:spcBef>
                <a:spcPts val="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electronic</a:t>
            </a:r>
            <a:r>
              <a:rPr sz="1400" spc="10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circuits.</a:t>
            </a:r>
            <a:r>
              <a:rPr sz="1400" spc="10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These</a:t>
            </a:r>
            <a:r>
              <a:rPr sz="1400" spc="10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circuits</a:t>
            </a:r>
            <a:r>
              <a:rPr sz="1400" spc="13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will</a:t>
            </a:r>
            <a:r>
              <a:rPr sz="1400" spc="1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allow</a:t>
            </a:r>
            <a:r>
              <a:rPr sz="1400" spc="10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1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source</a:t>
            </a:r>
            <a:r>
              <a:rPr sz="1400" spc="10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to</a:t>
            </a:r>
            <a:r>
              <a:rPr sz="1400" spc="1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act</a:t>
            </a:r>
            <a:r>
              <a:rPr sz="1400" spc="9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like</a:t>
            </a:r>
            <a:r>
              <a:rPr sz="1400" spc="10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</a:t>
            </a:r>
            <a:r>
              <a:rPr sz="1400" spc="9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ideal</a:t>
            </a:r>
            <a:r>
              <a:rPr sz="1400" spc="10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current</a:t>
            </a:r>
            <a:r>
              <a:rPr sz="1400" spc="1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source</a:t>
            </a:r>
          </a:p>
          <a:p>
            <a:pPr marL="0" marR="0">
              <a:lnSpc>
                <a:spcPts val="1632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over</a:t>
            </a:r>
            <a:r>
              <a:rPr sz="1400" spc="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its</a:t>
            </a:r>
            <a:r>
              <a:rPr sz="1400" spc="3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operating</a:t>
            </a:r>
            <a:r>
              <a:rPr sz="140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range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but</a:t>
            </a:r>
            <a:r>
              <a:rPr sz="1400" spc="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voltage</a:t>
            </a:r>
            <a:r>
              <a:rPr sz="1400">
                <a:solidFill>
                  <a:srgbClr val="000000"/>
                </a:solidFill>
                <a:latin typeface="FEKKPB+Cambria Math"/>
                <a:cs typeface="FEKKPB+Cambria Math"/>
              </a:rPr>
              <a:t>‐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limit</a:t>
            </a:r>
            <a:r>
              <a:rPr sz="1400" spc="2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it</a:t>
            </a:r>
            <a:r>
              <a:rPr sz="1400" spc="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when</a:t>
            </a:r>
            <a:r>
              <a:rPr sz="140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load</a:t>
            </a:r>
            <a:r>
              <a:rPr sz="140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resistor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becomes</a:t>
            </a:r>
            <a:r>
              <a:rPr sz="1400" spc="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too</a:t>
            </a:r>
            <a:r>
              <a:rPr sz="1400" spc="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large</a:t>
            </a:r>
            <a:r>
              <a:rPr sz="1400" spc="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(as</a:t>
            </a:r>
            <a:r>
              <a:rPr sz="1400" spc="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</a:p>
          <a:p>
            <a:pPr marL="0" marR="0">
              <a:lnSpc>
                <a:spcPts val="1554"/>
              </a:lnSpc>
              <a:spcBef>
                <a:spcPts val="59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 open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circuit).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541019" y="8584682"/>
            <a:ext cx="2745090" cy="6860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59433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ED008D"/>
                </a:solidFill>
                <a:latin typeface="FEKKPB+Cambria Math"/>
                <a:cs typeface="FEKKPB+Cambria Math"/>
              </a:rPr>
              <a:t>ퟏퟐ푨</a:t>
            </a:r>
          </a:p>
          <a:p>
            <a:pPr marL="0" marR="0">
              <a:lnSpc>
                <a:spcPts val="791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ED008D"/>
                </a:solidFill>
                <a:latin typeface="Times New Roman"/>
                <a:cs typeface="Times New Roman"/>
              </a:rPr>
              <a:t>Answer:</a:t>
            </a:r>
            <a:r>
              <a:rPr sz="1400" b="1" spc="-14">
                <a:solidFill>
                  <a:srgbClr val="ED008D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ED008D"/>
                </a:solidFill>
                <a:latin typeface="FEKKPB+Cambria Math"/>
                <a:cs typeface="FEKKPB+Cambria Math"/>
              </a:rPr>
              <a:t>풊</a:t>
            </a:r>
            <a:r>
              <a:rPr sz="1400" spc="83">
                <a:solidFill>
                  <a:srgbClr val="ED008D"/>
                </a:solidFill>
                <a:latin typeface="FEKKPB+Cambria Math"/>
                <a:cs typeface="FEKKPB+Cambria Math"/>
              </a:rPr>
              <a:t> </a:t>
            </a:r>
            <a:r>
              <a:rPr sz="1400">
                <a:solidFill>
                  <a:srgbClr val="ED008D"/>
                </a:solidFill>
                <a:latin typeface="FEKKPB+Cambria Math"/>
                <a:cs typeface="FEKKPB+Cambria Math"/>
              </a:rPr>
              <a:t>=</a:t>
            </a:r>
            <a:r>
              <a:rPr sz="1400" spc="86">
                <a:solidFill>
                  <a:srgbClr val="ED008D"/>
                </a:solidFill>
                <a:latin typeface="FEKKPB+Cambria Math"/>
                <a:cs typeface="FEKKPB+Cambria Math"/>
              </a:rPr>
              <a:t> </a:t>
            </a:r>
            <a:r>
              <a:rPr sz="1400">
                <a:solidFill>
                  <a:srgbClr val="ED008D"/>
                </a:solidFill>
                <a:latin typeface="FEKKPB+Cambria Math"/>
                <a:cs typeface="FEKKPB+Cambria Math"/>
              </a:rPr>
              <a:t>ꢃ</a:t>
            </a:r>
          </a:p>
          <a:p>
            <a:pPr marL="1059433" marR="0">
              <a:lnSpc>
                <a:spcPts val="86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ED008D"/>
                </a:solidFill>
                <a:latin typeface="FEKKPB+Cambria Math"/>
                <a:cs typeface="FEKKPB+Cambria Math"/>
              </a:rPr>
              <a:t>ퟏퟐ풆</a:t>
            </a:r>
            <a:r>
              <a:rPr sz="1500" spc="18" baseline="36856">
                <a:solidFill>
                  <a:srgbClr val="ED008D"/>
                </a:solidFill>
                <a:latin typeface="FEKKPB+Cambria Math"/>
                <a:cs typeface="FEKKPB+Cambria Math"/>
              </a:rPr>
              <a:t>ꢁퟐ풕</a:t>
            </a:r>
            <a:r>
              <a:rPr sz="1400">
                <a:solidFill>
                  <a:srgbClr val="ED008D"/>
                </a:solidFill>
                <a:latin typeface="FEKKPB+Cambria Math"/>
                <a:cs typeface="FEKKPB+Cambria Math"/>
              </a:rPr>
              <a:t>푨</a:t>
            </a:r>
            <a:r>
              <a:rPr sz="1400" spc="1096">
                <a:solidFill>
                  <a:srgbClr val="ED008D"/>
                </a:solidFill>
                <a:latin typeface="FEKKPB+Cambria Math"/>
                <a:cs typeface="FEKKPB+Cambria Math"/>
              </a:rPr>
              <a:t> </a:t>
            </a:r>
            <a:r>
              <a:rPr sz="1400">
                <a:solidFill>
                  <a:srgbClr val="ED008D"/>
                </a:solidFill>
                <a:latin typeface="FEKKPB+Cambria Math"/>
                <a:cs typeface="FEKKPB+Cambria Math"/>
              </a:rPr>
              <a:t>풕</a:t>
            </a:r>
            <a:r>
              <a:rPr sz="1400" spc="75">
                <a:solidFill>
                  <a:srgbClr val="ED008D"/>
                </a:solidFill>
                <a:latin typeface="FEKKPB+Cambria Math"/>
                <a:cs typeface="FEKKPB+Cambria Math"/>
              </a:rPr>
              <a:t> </a:t>
            </a:r>
            <a:r>
              <a:rPr sz="1400">
                <a:solidFill>
                  <a:srgbClr val="ED008D"/>
                </a:solidFill>
                <a:latin typeface="FEKKPB+Cambria Math"/>
                <a:cs typeface="FEKKPB+Cambria Math"/>
              </a:rPr>
              <a:t>≥</a:t>
            </a:r>
            <a:r>
              <a:rPr sz="1400" spc="82">
                <a:solidFill>
                  <a:srgbClr val="ED008D"/>
                </a:solidFill>
                <a:latin typeface="FEKKPB+Cambria Math"/>
                <a:cs typeface="FEKKPB+Cambria Math"/>
              </a:rPr>
              <a:t> </a:t>
            </a:r>
            <a:r>
              <a:rPr sz="1400">
                <a:solidFill>
                  <a:srgbClr val="ED008D"/>
                </a:solidFill>
                <a:latin typeface="FEKKPB+Cambria Math"/>
                <a:cs typeface="FEKKPB+Cambria Math"/>
              </a:rPr>
              <a:t>ퟎ ’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2475610" y="8584682"/>
            <a:ext cx="679678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ED008D"/>
                </a:solidFill>
                <a:latin typeface="FEKKPB+Cambria Math"/>
                <a:cs typeface="FEKKPB+Cambria Math"/>
              </a:rPr>
              <a:t>풕</a:t>
            </a:r>
            <a:r>
              <a:rPr sz="1400" spc="75">
                <a:solidFill>
                  <a:srgbClr val="ED008D"/>
                </a:solidFill>
                <a:latin typeface="FEKKPB+Cambria Math"/>
                <a:cs typeface="FEKKPB+Cambria Math"/>
              </a:rPr>
              <a:t> </a:t>
            </a:r>
            <a:r>
              <a:rPr sz="1400">
                <a:solidFill>
                  <a:srgbClr val="ED008D"/>
                </a:solidFill>
                <a:latin typeface="FEKKPB+Cambria Math"/>
                <a:cs typeface="FEKKPB+Cambria Math"/>
              </a:rPr>
              <a:t>&lt;</a:t>
            </a:r>
            <a:r>
              <a:rPr sz="1400" spc="82">
                <a:solidFill>
                  <a:srgbClr val="ED008D"/>
                </a:solidFill>
                <a:latin typeface="FEKKPB+Cambria Math"/>
                <a:cs typeface="FEKKPB+Cambria Math"/>
              </a:rPr>
              <a:t> </a:t>
            </a:r>
            <a:r>
              <a:rPr sz="1400">
                <a:solidFill>
                  <a:srgbClr val="ED008D"/>
                </a:solidFill>
                <a:latin typeface="FEKKPB+Cambria Math"/>
                <a:cs typeface="FEKKPB+Cambria Math"/>
              </a:rPr>
              <a:t>ퟎ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3621659" y="8587730"/>
            <a:ext cx="491606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ED008D"/>
                </a:solidFill>
                <a:latin typeface="FEKKPB+Cambria Math"/>
                <a:cs typeface="FEKKPB+Cambria Math"/>
              </a:rPr>
              <a:t>ퟔ푨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4540884" y="8587730"/>
            <a:ext cx="679678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ED008D"/>
                </a:solidFill>
                <a:latin typeface="FEKKPB+Cambria Math"/>
                <a:cs typeface="FEKKPB+Cambria Math"/>
              </a:rPr>
              <a:t>풕</a:t>
            </a:r>
            <a:r>
              <a:rPr sz="1400" spc="87">
                <a:solidFill>
                  <a:srgbClr val="ED008D"/>
                </a:solidFill>
                <a:latin typeface="FEKKPB+Cambria Math"/>
                <a:cs typeface="FEKKPB+Cambria Math"/>
              </a:rPr>
              <a:t> </a:t>
            </a:r>
            <a:r>
              <a:rPr sz="1400">
                <a:solidFill>
                  <a:srgbClr val="ED008D"/>
                </a:solidFill>
                <a:latin typeface="FEKKPB+Cambria Math"/>
                <a:cs typeface="FEKKPB+Cambria Math"/>
              </a:rPr>
              <a:t>&lt;</a:t>
            </a:r>
            <a:r>
              <a:rPr sz="1400" spc="70">
                <a:solidFill>
                  <a:srgbClr val="ED008D"/>
                </a:solidFill>
                <a:latin typeface="FEKKPB+Cambria Math"/>
                <a:cs typeface="FEKKPB+Cambria Math"/>
              </a:rPr>
              <a:t> </a:t>
            </a:r>
            <a:r>
              <a:rPr sz="1400">
                <a:solidFill>
                  <a:srgbClr val="ED008D"/>
                </a:solidFill>
                <a:latin typeface="FEKKPB+Cambria Math"/>
                <a:cs typeface="FEKKPB+Cambria Math"/>
              </a:rPr>
              <a:t>ퟎ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5216397" y="8587730"/>
            <a:ext cx="1899132" cy="6860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92252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ED008D"/>
                </a:solidFill>
                <a:latin typeface="FEKKPB+Cambria Math"/>
                <a:cs typeface="FEKKPB+Cambria Math"/>
              </a:rPr>
              <a:t>ퟐퟒ푽</a:t>
            </a:r>
            <a:r>
              <a:rPr sz="1400" spc="2825">
                <a:solidFill>
                  <a:srgbClr val="ED008D"/>
                </a:solidFill>
                <a:latin typeface="FEKKPB+Cambria Math"/>
                <a:cs typeface="FEKKPB+Cambria Math"/>
              </a:rPr>
              <a:t> </a:t>
            </a:r>
            <a:r>
              <a:rPr sz="1400">
                <a:solidFill>
                  <a:srgbClr val="ED008D"/>
                </a:solidFill>
                <a:latin typeface="FEKKPB+Cambria Math"/>
                <a:cs typeface="FEKKPB+Cambria Math"/>
              </a:rPr>
              <a:t>풕</a:t>
            </a:r>
            <a:r>
              <a:rPr sz="1400" spc="75">
                <a:solidFill>
                  <a:srgbClr val="ED008D"/>
                </a:solidFill>
                <a:latin typeface="FEKKPB+Cambria Math"/>
                <a:cs typeface="FEKKPB+Cambria Math"/>
              </a:rPr>
              <a:t> </a:t>
            </a:r>
            <a:r>
              <a:rPr sz="1400">
                <a:solidFill>
                  <a:srgbClr val="ED008D"/>
                </a:solidFill>
                <a:latin typeface="FEKKPB+Cambria Math"/>
                <a:cs typeface="FEKKPB+Cambria Math"/>
              </a:rPr>
              <a:t>&lt;</a:t>
            </a:r>
            <a:r>
              <a:rPr sz="1400" spc="85">
                <a:solidFill>
                  <a:srgbClr val="ED008D"/>
                </a:solidFill>
                <a:latin typeface="FEKKPB+Cambria Math"/>
                <a:cs typeface="FEKKPB+Cambria Math"/>
              </a:rPr>
              <a:t> </a:t>
            </a:r>
            <a:r>
              <a:rPr sz="1400">
                <a:solidFill>
                  <a:srgbClr val="ED008D"/>
                </a:solidFill>
                <a:latin typeface="FEKKPB+Cambria Math"/>
                <a:cs typeface="FEKKPB+Cambria Math"/>
              </a:rPr>
              <a:t>ퟎ</a:t>
            </a:r>
          </a:p>
          <a:p>
            <a:pPr marL="0" marR="0">
              <a:lnSpc>
                <a:spcPts val="767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ED008D"/>
                </a:solidFill>
                <a:latin typeface="FEKKPB+Cambria Math"/>
                <a:cs typeface="FEKKPB+Cambria Math"/>
              </a:rPr>
              <a:t>풗</a:t>
            </a:r>
            <a:r>
              <a:rPr sz="1500" baseline="-20571">
                <a:solidFill>
                  <a:srgbClr val="ED008D"/>
                </a:solidFill>
                <a:latin typeface="FEKKPB+Cambria Math"/>
                <a:cs typeface="FEKKPB+Cambria Math"/>
              </a:rPr>
              <a:t>풐</a:t>
            </a:r>
            <a:r>
              <a:rPr sz="1500" spc="100" baseline="-20571">
                <a:solidFill>
                  <a:srgbClr val="ED008D"/>
                </a:solidFill>
                <a:latin typeface="FEKKPB+Cambria Math"/>
                <a:cs typeface="FEKKPB+Cambria Math"/>
              </a:rPr>
              <a:t> </a:t>
            </a:r>
            <a:r>
              <a:rPr sz="1400">
                <a:solidFill>
                  <a:srgbClr val="ED008D"/>
                </a:solidFill>
                <a:latin typeface="FEKKPB+Cambria Math"/>
                <a:cs typeface="FEKKPB+Cambria Math"/>
              </a:rPr>
              <a:t>=</a:t>
            </a:r>
            <a:r>
              <a:rPr sz="1400" spc="86">
                <a:solidFill>
                  <a:srgbClr val="ED008D"/>
                </a:solidFill>
                <a:latin typeface="FEKKPB+Cambria Math"/>
                <a:cs typeface="FEKKPB+Cambria Math"/>
              </a:rPr>
              <a:t> </a:t>
            </a:r>
            <a:r>
              <a:rPr sz="1400">
                <a:solidFill>
                  <a:srgbClr val="ED008D"/>
                </a:solidFill>
                <a:latin typeface="FEKKPB+Cambria Math"/>
                <a:cs typeface="FEKKPB+Cambria Math"/>
              </a:rPr>
              <a:t>ꢃ</a:t>
            </a:r>
          </a:p>
          <a:p>
            <a:pPr marL="492252" marR="0">
              <a:lnSpc>
                <a:spcPts val="888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ED008D"/>
                </a:solidFill>
                <a:latin typeface="FEKKPB+Cambria Math"/>
                <a:cs typeface="FEKKPB+Cambria Math"/>
              </a:rPr>
              <a:t>ퟖ풆</a:t>
            </a:r>
            <a:r>
              <a:rPr sz="1500" spc="21" baseline="36856">
                <a:solidFill>
                  <a:srgbClr val="ED008D"/>
                </a:solidFill>
                <a:latin typeface="FEKKPB+Cambria Math"/>
                <a:cs typeface="FEKKPB+Cambria Math"/>
              </a:rPr>
              <a:t>ꢁퟐ풕</a:t>
            </a:r>
            <a:r>
              <a:rPr sz="1400">
                <a:solidFill>
                  <a:srgbClr val="ED008D"/>
                </a:solidFill>
                <a:latin typeface="FEKKPB+Cambria Math"/>
                <a:cs typeface="FEKKPB+Cambria Math"/>
              </a:rPr>
              <a:t>푽</a:t>
            </a:r>
            <a:r>
              <a:rPr sz="1400" spc="1086">
                <a:solidFill>
                  <a:srgbClr val="ED008D"/>
                </a:solidFill>
                <a:latin typeface="FEKKPB+Cambria Math"/>
                <a:cs typeface="FEKKPB+Cambria Math"/>
              </a:rPr>
              <a:t> </a:t>
            </a:r>
            <a:r>
              <a:rPr sz="1400">
                <a:solidFill>
                  <a:srgbClr val="ED008D"/>
                </a:solidFill>
                <a:latin typeface="FEKKPB+Cambria Math"/>
                <a:cs typeface="FEKKPB+Cambria Math"/>
              </a:rPr>
              <a:t>풕</a:t>
            </a:r>
            <a:r>
              <a:rPr sz="1400" spc="75">
                <a:solidFill>
                  <a:srgbClr val="ED008D"/>
                </a:solidFill>
                <a:latin typeface="FEKKPB+Cambria Math"/>
                <a:cs typeface="FEKKPB+Cambria Math"/>
              </a:rPr>
              <a:t> </a:t>
            </a:r>
            <a:r>
              <a:rPr sz="1400">
                <a:solidFill>
                  <a:srgbClr val="ED008D"/>
                </a:solidFill>
                <a:latin typeface="FEKKPB+Cambria Math"/>
                <a:cs typeface="FEKKPB+Cambria Math"/>
              </a:rPr>
              <a:t>&gt;</a:t>
            </a:r>
            <a:r>
              <a:rPr sz="1400" spc="85">
                <a:solidFill>
                  <a:srgbClr val="ED008D"/>
                </a:solidFill>
                <a:latin typeface="FEKKPB+Cambria Math"/>
                <a:cs typeface="FEKKPB+Cambria Math"/>
              </a:rPr>
              <a:t> </a:t>
            </a:r>
            <a:r>
              <a:rPr sz="1400">
                <a:solidFill>
                  <a:srgbClr val="ED008D"/>
                </a:solidFill>
                <a:latin typeface="FEKKPB+Cambria Math"/>
                <a:cs typeface="FEKKPB+Cambria Math"/>
              </a:rPr>
              <a:t>ퟎ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3167507" y="8685265"/>
            <a:ext cx="720224" cy="5008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ED008D"/>
                </a:solidFill>
                <a:latin typeface="FEKKPB+Cambria Math"/>
                <a:cs typeface="FEKKPB+Cambria Math"/>
              </a:rPr>
              <a:t>풊</a:t>
            </a:r>
            <a:r>
              <a:rPr sz="1500" baseline="-20571">
                <a:solidFill>
                  <a:srgbClr val="ED008D"/>
                </a:solidFill>
                <a:latin typeface="FEKKPB+Cambria Math"/>
                <a:cs typeface="FEKKPB+Cambria Math"/>
              </a:rPr>
              <a:t>풐</a:t>
            </a:r>
            <a:r>
              <a:rPr sz="1500" spc="124" baseline="-20571">
                <a:solidFill>
                  <a:srgbClr val="ED008D"/>
                </a:solidFill>
                <a:latin typeface="FEKKPB+Cambria Math"/>
                <a:cs typeface="FEKKPB+Cambria Math"/>
              </a:rPr>
              <a:t> </a:t>
            </a:r>
            <a:r>
              <a:rPr sz="1400">
                <a:solidFill>
                  <a:srgbClr val="ED008D"/>
                </a:solidFill>
                <a:latin typeface="FEKKPB+Cambria Math"/>
                <a:cs typeface="FEKKPB+Cambria Math"/>
              </a:rPr>
              <a:t>=</a:t>
            </a:r>
            <a:r>
              <a:rPr sz="1400" spc="74">
                <a:solidFill>
                  <a:srgbClr val="ED008D"/>
                </a:solidFill>
                <a:latin typeface="FEKKPB+Cambria Math"/>
                <a:cs typeface="FEKKPB+Cambria Math"/>
              </a:rPr>
              <a:t> </a:t>
            </a:r>
            <a:r>
              <a:rPr sz="1400">
                <a:solidFill>
                  <a:srgbClr val="ED008D"/>
                </a:solidFill>
                <a:latin typeface="FEKKPB+Cambria Math"/>
                <a:cs typeface="FEKKPB+Cambria Math"/>
              </a:rPr>
              <a:t>ꢃ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3621659" y="8781746"/>
            <a:ext cx="1659706" cy="4920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ED008D"/>
                </a:solidFill>
                <a:latin typeface="FEKKPB+Cambria Math"/>
                <a:cs typeface="FEKKPB+Cambria Math"/>
              </a:rPr>
              <a:t>−ퟒ풆</a:t>
            </a:r>
            <a:r>
              <a:rPr sz="1500" spc="18" baseline="36856">
                <a:solidFill>
                  <a:srgbClr val="ED008D"/>
                </a:solidFill>
                <a:latin typeface="FEKKPB+Cambria Math"/>
                <a:cs typeface="FEKKPB+Cambria Math"/>
              </a:rPr>
              <a:t>ꢁퟐ풕</a:t>
            </a:r>
            <a:r>
              <a:rPr sz="1400">
                <a:solidFill>
                  <a:srgbClr val="ED008D"/>
                </a:solidFill>
                <a:latin typeface="FEKKPB+Cambria Math"/>
                <a:cs typeface="FEKKPB+Cambria Math"/>
              </a:rPr>
              <a:t>푨</a:t>
            </a:r>
            <a:r>
              <a:rPr sz="1400" spc="1093">
                <a:solidFill>
                  <a:srgbClr val="ED008D"/>
                </a:solidFill>
                <a:latin typeface="FEKKPB+Cambria Math"/>
                <a:cs typeface="FEKKPB+Cambria Math"/>
              </a:rPr>
              <a:t> </a:t>
            </a:r>
            <a:r>
              <a:rPr sz="1400">
                <a:solidFill>
                  <a:srgbClr val="ED008D"/>
                </a:solidFill>
                <a:latin typeface="FEKKPB+Cambria Math"/>
                <a:cs typeface="FEKKPB+Cambria Math"/>
              </a:rPr>
              <a:t>풕</a:t>
            </a:r>
            <a:r>
              <a:rPr sz="1400" spc="75">
                <a:solidFill>
                  <a:srgbClr val="ED008D"/>
                </a:solidFill>
                <a:latin typeface="FEKKPB+Cambria Math"/>
                <a:cs typeface="FEKKPB+Cambria Math"/>
              </a:rPr>
              <a:t> </a:t>
            </a:r>
            <a:r>
              <a:rPr sz="1400">
                <a:solidFill>
                  <a:srgbClr val="ED008D"/>
                </a:solidFill>
                <a:latin typeface="FEKKPB+Cambria Math"/>
                <a:cs typeface="FEKKPB+Cambria Math"/>
              </a:rPr>
              <a:t>&gt;</a:t>
            </a:r>
            <a:r>
              <a:rPr sz="1400" spc="82">
                <a:solidFill>
                  <a:srgbClr val="ED008D"/>
                </a:solidFill>
                <a:latin typeface="FEKKPB+Cambria Math"/>
                <a:cs typeface="FEKKPB+Cambria Math"/>
              </a:rPr>
              <a:t> </a:t>
            </a:r>
            <a:r>
              <a:rPr sz="1400">
                <a:solidFill>
                  <a:srgbClr val="ED008D"/>
                </a:solidFill>
                <a:latin typeface="FEKKPB+Cambria Math"/>
                <a:cs typeface="FEKKPB+Cambria Math"/>
              </a:rPr>
              <a:t>ퟎ</a:t>
            </a:r>
            <a:r>
              <a:rPr sz="1400" spc="318">
                <a:solidFill>
                  <a:srgbClr val="ED008D"/>
                </a:solidFill>
                <a:latin typeface="FEKKPB+Cambria Math"/>
                <a:cs typeface="FEKKPB+Cambria Math"/>
              </a:rPr>
              <a:t> </a:t>
            </a:r>
            <a:r>
              <a:rPr sz="1400">
                <a:solidFill>
                  <a:srgbClr val="ED008D"/>
                </a:solidFill>
                <a:latin typeface="FEKKPB+Cambria Math"/>
                <a:cs typeface="FEKKPB+Cambria Math"/>
              </a:rPr>
              <a:t>’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3711828" y="10062264"/>
            <a:ext cx="352240" cy="3807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7"/>
              </a:lnSpc>
              <a:spcBef>
                <a:spcPct val="0"/>
              </a:spcBef>
              <a:spcAft>
                <a:spcPct val="0"/>
              </a:spcAft>
            </a:pPr>
            <a:r>
              <a:rPr sz="1100">
                <a:solidFill>
                  <a:srgbClr val="000000"/>
                </a:solidFill>
                <a:latin typeface="Calibri"/>
                <a:cs typeface="Calibri"/>
              </a:rPr>
              <a:t>12</a:t>
            </a:r>
          </a:p>
        </p:txBody>
      </p:sp>
      <p:sp>
        <p:nvSpPr>
          <p:cNvPr id="37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1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0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9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8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7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6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5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4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3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2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1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0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8" name="object 1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" name="object 2"/>
          <p:cNvSpPr/>
          <p:nvPr/>
        </p:nvSpPr>
        <p:spPr>
          <a:xfrm>
            <a:off x="304800" y="293116"/>
            <a:ext cx="6952488" cy="10084002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3934714" y="10122699"/>
            <a:ext cx="105790" cy="52501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541019" y="527805"/>
            <a:ext cx="1354671" cy="5673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University of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Diyala</a:t>
            </a:r>
          </a:p>
          <a:p>
            <a:pPr marL="0" marR="0">
              <a:lnSpc>
                <a:spcPts val="1311"/>
              </a:lnSpc>
              <a:spcBef>
                <a:spcPts val="94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Engineering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College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956936" y="527805"/>
            <a:ext cx="1199208" cy="3951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Electrical Circuits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597275" y="2841101"/>
            <a:ext cx="638291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Fig.1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41019" y="3931022"/>
            <a:ext cx="2106574" cy="5266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48"/>
              </a:lnSpc>
              <a:spcBef>
                <a:spcPct val="0"/>
              </a:spcBef>
              <a:spcAft>
                <a:spcPct val="0"/>
              </a:spcAft>
            </a:pPr>
            <a:r>
              <a:rPr sz="1600" i="1">
                <a:solidFill>
                  <a:srgbClr val="FF0000"/>
                </a:solidFill>
                <a:latin typeface="Monotype Corsiva"/>
                <a:cs typeface="Monotype Corsiva"/>
              </a:rPr>
              <a:t>4)</a:t>
            </a:r>
            <a:r>
              <a:rPr sz="1600" i="1" spc="385">
                <a:solidFill>
                  <a:srgbClr val="FF0000"/>
                </a:solidFill>
                <a:latin typeface="Monotype Corsiva"/>
                <a:cs typeface="Monotype Corsiva"/>
              </a:rPr>
              <a:t> </a:t>
            </a:r>
            <a:r>
              <a:rPr sz="1600" u="sng">
                <a:solidFill>
                  <a:srgbClr val="FF0000"/>
                </a:solidFill>
                <a:latin typeface="Monotype Corsiva"/>
                <a:cs typeface="Monotype Corsiva"/>
              </a:rPr>
              <a:t>Singularity Functions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41019" y="4316714"/>
            <a:ext cx="7452551" cy="16645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400" spc="7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basic</a:t>
            </a:r>
            <a:r>
              <a:rPr sz="1400" spc="6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understanding</a:t>
            </a:r>
            <a:r>
              <a:rPr sz="1400" spc="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00" spc="6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singularity</a:t>
            </a:r>
            <a:r>
              <a:rPr sz="1400" spc="6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functions</a:t>
            </a:r>
            <a:r>
              <a:rPr sz="1400" spc="8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will</a:t>
            </a:r>
            <a:r>
              <a:rPr sz="1400" spc="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help</a:t>
            </a:r>
            <a:r>
              <a:rPr sz="1400" spc="7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us</a:t>
            </a:r>
            <a:r>
              <a:rPr sz="1400" spc="12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make</a:t>
            </a:r>
            <a:r>
              <a:rPr sz="1400" spc="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sense</a:t>
            </a:r>
            <a:r>
              <a:rPr sz="1400" spc="6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00" spc="6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7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response</a:t>
            </a:r>
            <a:r>
              <a:rPr sz="1400" spc="7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</a:p>
          <a:p>
            <a:pPr marL="0" marR="0">
              <a:lnSpc>
                <a:spcPts val="1645"/>
              </a:lnSpc>
              <a:spcBef>
                <a:spcPts val="234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first</a:t>
            </a:r>
            <a:r>
              <a:rPr sz="1400">
                <a:solidFill>
                  <a:srgbClr val="000000"/>
                </a:solidFill>
                <a:latin typeface="GEMLVE+Cambria Math"/>
                <a:cs typeface="GEMLVE+Cambria Math"/>
              </a:rPr>
              <a:t>‐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order</a:t>
            </a:r>
            <a:r>
              <a:rPr sz="1400" spc="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circuits</a:t>
            </a:r>
            <a:r>
              <a:rPr sz="1400" spc="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to</a:t>
            </a:r>
            <a:r>
              <a:rPr sz="1400" spc="5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400" spc="7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sudden</a:t>
            </a:r>
            <a:r>
              <a:rPr sz="1400" spc="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application</a:t>
            </a:r>
            <a:r>
              <a:rPr sz="1400" spc="6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00" spc="6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</a:t>
            </a:r>
            <a:r>
              <a:rPr sz="1400" spc="7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independent</a:t>
            </a:r>
            <a:r>
              <a:rPr sz="1400" spc="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dc</a:t>
            </a:r>
            <a:r>
              <a:rPr sz="1400" spc="5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voltage</a:t>
            </a:r>
            <a:r>
              <a:rPr sz="1400" spc="5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or</a:t>
            </a:r>
            <a:r>
              <a:rPr sz="1400" spc="6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current</a:t>
            </a:r>
            <a:r>
              <a:rPr sz="1400" spc="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source.</a:t>
            </a:r>
          </a:p>
          <a:p>
            <a:pPr marL="0" marR="0">
              <a:lnSpc>
                <a:spcPts val="1554"/>
              </a:lnSpc>
              <a:spcBef>
                <a:spcPts val="344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Singularity</a:t>
            </a:r>
            <a:r>
              <a:rPr sz="1400" spc="2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functions</a:t>
            </a:r>
            <a:r>
              <a:rPr sz="1400" spc="23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(also</a:t>
            </a:r>
            <a:r>
              <a:rPr sz="1400" spc="24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called</a:t>
            </a:r>
            <a:r>
              <a:rPr sz="1400" spc="25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switching</a:t>
            </a:r>
            <a:r>
              <a:rPr sz="1400" i="1" spc="249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functions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)</a:t>
            </a:r>
            <a:r>
              <a:rPr sz="1400" spc="23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are</a:t>
            </a:r>
            <a:r>
              <a:rPr sz="1400" spc="2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very</a:t>
            </a:r>
            <a:r>
              <a:rPr sz="1400" spc="21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useful</a:t>
            </a:r>
            <a:r>
              <a:rPr sz="1400" spc="24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00" spc="24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circuit</a:t>
            </a:r>
            <a:r>
              <a:rPr sz="1400" spc="24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analysis.</a:t>
            </a:r>
          </a:p>
          <a:p>
            <a:pPr marL="0" marR="0">
              <a:lnSpc>
                <a:spcPts val="1554"/>
              </a:lnSpc>
              <a:spcBef>
                <a:spcPts val="205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They</a:t>
            </a:r>
            <a:r>
              <a:rPr sz="1400" spc="24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serve</a:t>
            </a:r>
            <a:r>
              <a:rPr sz="1400" spc="25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as</a:t>
            </a:r>
            <a:r>
              <a:rPr sz="1400" spc="26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good</a:t>
            </a:r>
            <a:r>
              <a:rPr sz="1400" spc="25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approximations</a:t>
            </a:r>
            <a:r>
              <a:rPr sz="1400" spc="25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to</a:t>
            </a:r>
            <a:r>
              <a:rPr sz="1400" spc="2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30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switching</a:t>
            </a:r>
            <a:r>
              <a:rPr sz="1400" spc="26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signals</a:t>
            </a:r>
            <a:r>
              <a:rPr sz="1400" spc="25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that</a:t>
            </a:r>
            <a:r>
              <a:rPr sz="1400" spc="25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arise</a:t>
            </a:r>
            <a:r>
              <a:rPr sz="1400" spc="2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00" spc="27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circuits</a:t>
            </a:r>
            <a:r>
              <a:rPr sz="1400" spc="25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with</a:t>
            </a:r>
          </a:p>
          <a:p>
            <a:pPr marL="0" marR="0">
              <a:lnSpc>
                <a:spcPts val="1554"/>
              </a:lnSpc>
              <a:spcBef>
                <a:spcPts val="29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switching</a:t>
            </a:r>
            <a:r>
              <a:rPr sz="1400" spc="20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operations.</a:t>
            </a:r>
            <a:r>
              <a:rPr sz="1400" spc="19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They</a:t>
            </a:r>
            <a:r>
              <a:rPr sz="1400" spc="19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are</a:t>
            </a:r>
            <a:r>
              <a:rPr sz="1400" spc="20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helpful</a:t>
            </a:r>
            <a:r>
              <a:rPr sz="1400" spc="20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00" spc="19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19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neat,</a:t>
            </a:r>
            <a:r>
              <a:rPr sz="1400" spc="19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compact</a:t>
            </a:r>
            <a:r>
              <a:rPr sz="1400" spc="20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description</a:t>
            </a:r>
            <a:r>
              <a:rPr sz="1400" spc="20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00" spc="19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some</a:t>
            </a:r>
            <a:r>
              <a:rPr sz="1400" spc="20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circuit</a:t>
            </a:r>
          </a:p>
          <a:p>
            <a:pPr marL="0" marR="0">
              <a:lnSpc>
                <a:spcPts val="1645"/>
              </a:lnSpc>
              <a:spcBef>
                <a:spcPts val="296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phenomena, especially the step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response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 </a:t>
            </a:r>
            <a:r>
              <a:rPr sz="1400">
                <a:solidFill>
                  <a:srgbClr val="000000"/>
                </a:solidFill>
                <a:latin typeface="GEMLVE+Cambria Math"/>
                <a:cs typeface="GEMLVE+Cambria Math"/>
              </a:rPr>
              <a:t>푅퐶</a:t>
            </a:r>
            <a:r>
              <a:rPr sz="1400" spc="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or </a:t>
            </a:r>
            <a:r>
              <a:rPr sz="1400">
                <a:solidFill>
                  <a:srgbClr val="000000"/>
                </a:solidFill>
                <a:latin typeface="GEMLVE+Cambria Math"/>
                <a:cs typeface="GEMLVE+Cambria Math"/>
              </a:rPr>
              <a:t>푅퐿</a:t>
            </a:r>
            <a:r>
              <a:rPr sz="1400" spc="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circuits .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541019" y="5897879"/>
            <a:ext cx="7452724" cy="11176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68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9E70"/>
                </a:solidFill>
                <a:latin typeface="Arial"/>
                <a:cs typeface="Arial"/>
              </a:rPr>
              <a:t>Singularity</a:t>
            </a:r>
            <a:r>
              <a:rPr sz="1400" spc="769">
                <a:solidFill>
                  <a:srgbClr val="009E70"/>
                </a:solidFill>
                <a:latin typeface="Arial"/>
                <a:cs typeface="Arial"/>
              </a:rPr>
              <a:t> </a:t>
            </a:r>
            <a:r>
              <a:rPr sz="1400">
                <a:solidFill>
                  <a:srgbClr val="009E70"/>
                </a:solidFill>
                <a:latin typeface="Arial"/>
                <a:cs typeface="Arial"/>
              </a:rPr>
              <a:t>functions</a:t>
            </a:r>
            <a:r>
              <a:rPr sz="1400" spc="806">
                <a:solidFill>
                  <a:srgbClr val="009E70"/>
                </a:solidFill>
                <a:latin typeface="Arial"/>
                <a:cs typeface="Arial"/>
              </a:rPr>
              <a:t> </a:t>
            </a:r>
            <a:r>
              <a:rPr sz="1400">
                <a:solidFill>
                  <a:srgbClr val="000000"/>
                </a:solidFill>
                <a:latin typeface="Arial"/>
                <a:cs typeface="Arial"/>
              </a:rPr>
              <a:t>are</a:t>
            </a:r>
            <a:r>
              <a:rPr sz="1400" spc="773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>
                <a:solidFill>
                  <a:srgbClr val="000000"/>
                </a:solidFill>
                <a:latin typeface="Arial"/>
                <a:cs typeface="Arial"/>
              </a:rPr>
              <a:t>functions</a:t>
            </a:r>
            <a:r>
              <a:rPr sz="1400" spc="784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>
                <a:solidFill>
                  <a:srgbClr val="000000"/>
                </a:solidFill>
                <a:latin typeface="Arial"/>
                <a:cs typeface="Arial"/>
              </a:rPr>
              <a:t>that</a:t>
            </a:r>
            <a:r>
              <a:rPr sz="1400" spc="792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>
                <a:solidFill>
                  <a:srgbClr val="000000"/>
                </a:solidFill>
                <a:latin typeface="Arial"/>
                <a:cs typeface="Arial"/>
              </a:rPr>
              <a:t>either</a:t>
            </a:r>
            <a:r>
              <a:rPr sz="1400" spc="786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>
                <a:solidFill>
                  <a:srgbClr val="000000"/>
                </a:solidFill>
                <a:latin typeface="Arial"/>
                <a:cs typeface="Arial"/>
              </a:rPr>
              <a:t>are</a:t>
            </a:r>
            <a:r>
              <a:rPr sz="1400" spc="78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>
                <a:solidFill>
                  <a:srgbClr val="000000"/>
                </a:solidFill>
                <a:latin typeface="Arial"/>
                <a:cs typeface="Arial"/>
              </a:rPr>
              <a:t>discontinuous</a:t>
            </a:r>
            <a:r>
              <a:rPr sz="1400" spc="79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>
                <a:solidFill>
                  <a:srgbClr val="000000"/>
                </a:solidFill>
                <a:latin typeface="Arial"/>
                <a:cs typeface="Arial"/>
              </a:rPr>
              <a:t>or</a:t>
            </a:r>
            <a:r>
              <a:rPr sz="1400" spc="773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>
                <a:solidFill>
                  <a:srgbClr val="000000"/>
                </a:solidFill>
                <a:latin typeface="Arial"/>
                <a:cs typeface="Arial"/>
              </a:rPr>
              <a:t>have</a:t>
            </a:r>
          </a:p>
          <a:p>
            <a:pPr marL="0" marR="0">
              <a:lnSpc>
                <a:spcPts val="1568"/>
              </a:lnSpc>
              <a:spcBef>
                <a:spcPts val="1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Arial"/>
                <a:cs typeface="Arial"/>
              </a:rPr>
              <a:t>discontinuous</a:t>
            </a:r>
            <a:r>
              <a:rPr sz="1400" spc="11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>
                <a:solidFill>
                  <a:srgbClr val="000000"/>
                </a:solidFill>
                <a:latin typeface="Arial"/>
                <a:cs typeface="Arial"/>
              </a:rPr>
              <a:t>derivatives.</a:t>
            </a:r>
          </a:p>
          <a:p>
            <a:pPr marL="0" marR="0">
              <a:lnSpc>
                <a:spcPts val="1554"/>
              </a:lnSpc>
              <a:spcBef>
                <a:spcPts val="129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 three most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widely used singularity</a:t>
            </a:r>
            <a:r>
              <a:rPr sz="1400" spc="-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functions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 circuit analysis</a:t>
            </a:r>
            <a:r>
              <a:rPr sz="1400" spc="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are:</a:t>
            </a:r>
          </a:p>
          <a:p>
            <a:pPr marL="271576" marR="0">
              <a:lnSpc>
                <a:spcPts val="1554"/>
              </a:lnSpc>
              <a:spcBef>
                <a:spcPts val="101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1.</a:t>
            </a:r>
            <a:r>
              <a:rPr sz="1400" spc="38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-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unit step</a:t>
            </a:r>
            <a:r>
              <a:rPr sz="1400" i="1" spc="51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function.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812596" y="6755368"/>
            <a:ext cx="2242392" cy="69902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2.</a:t>
            </a:r>
            <a:r>
              <a:rPr sz="1400" spc="38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-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unit impulse</a:t>
            </a:r>
            <a:r>
              <a:rPr sz="1400" i="1" spc="41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function.</a:t>
            </a:r>
          </a:p>
          <a:p>
            <a:pPr marL="0" marR="0">
              <a:lnSpc>
                <a:spcPts val="1554"/>
              </a:lnSpc>
              <a:spcBef>
                <a:spcPts val="1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3.</a:t>
            </a:r>
            <a:r>
              <a:rPr sz="1400" spc="38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-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unit ramp</a:t>
            </a:r>
            <a:r>
              <a:rPr sz="1400" i="1" spc="36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function.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769924" y="7422760"/>
            <a:ext cx="1963670" cy="5266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48"/>
              </a:lnSpc>
              <a:spcBef>
                <a:spcPct val="0"/>
              </a:spcBef>
              <a:spcAft>
                <a:spcPct val="0"/>
              </a:spcAft>
            </a:pPr>
            <a:r>
              <a:rPr sz="1600" i="1">
                <a:solidFill>
                  <a:srgbClr val="FF0000"/>
                </a:solidFill>
                <a:latin typeface="Monotype Corsiva"/>
                <a:cs typeface="Monotype Corsiva"/>
              </a:rPr>
              <a:t>4.1) </a:t>
            </a:r>
            <a:r>
              <a:rPr sz="1600" u="sng">
                <a:solidFill>
                  <a:srgbClr val="FF0000"/>
                </a:solidFill>
                <a:latin typeface="Monotype Corsiva"/>
                <a:cs typeface="Monotype Corsiva"/>
              </a:rPr>
              <a:t>Unit step function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541019" y="7702295"/>
            <a:ext cx="7453910" cy="13677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68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Arial"/>
                <a:cs typeface="Arial"/>
              </a:rPr>
              <a:t>The</a:t>
            </a:r>
            <a:r>
              <a:rPr sz="1400" spc="1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>
                <a:solidFill>
                  <a:srgbClr val="009E70"/>
                </a:solidFill>
                <a:latin typeface="Arial"/>
                <a:cs typeface="Arial"/>
              </a:rPr>
              <a:t>unit</a:t>
            </a:r>
            <a:r>
              <a:rPr sz="1400" spc="-10">
                <a:solidFill>
                  <a:srgbClr val="009E70"/>
                </a:solidFill>
                <a:latin typeface="Arial"/>
                <a:cs typeface="Arial"/>
              </a:rPr>
              <a:t> </a:t>
            </a:r>
            <a:r>
              <a:rPr sz="1400">
                <a:solidFill>
                  <a:srgbClr val="009E70"/>
                </a:solidFill>
                <a:latin typeface="Arial"/>
                <a:cs typeface="Arial"/>
              </a:rPr>
              <a:t>step</a:t>
            </a:r>
            <a:r>
              <a:rPr sz="1400" spc="-18">
                <a:solidFill>
                  <a:srgbClr val="009E70"/>
                </a:solidFill>
                <a:latin typeface="Arial"/>
                <a:cs typeface="Arial"/>
              </a:rPr>
              <a:t> </a:t>
            </a:r>
            <a:r>
              <a:rPr sz="1400">
                <a:solidFill>
                  <a:srgbClr val="009E70"/>
                </a:solidFill>
                <a:latin typeface="Arial"/>
                <a:cs typeface="Arial"/>
              </a:rPr>
              <a:t>function</a:t>
            </a:r>
            <a:r>
              <a:rPr sz="1400" spc="15">
                <a:solidFill>
                  <a:srgbClr val="009E70"/>
                </a:solidFill>
                <a:latin typeface="Arial"/>
                <a:cs typeface="Arial"/>
              </a:rPr>
              <a:t> </a:t>
            </a:r>
            <a:r>
              <a:rPr sz="1400" b="1" i="1">
                <a:solidFill>
                  <a:srgbClr val="000000"/>
                </a:solidFill>
                <a:latin typeface="Times New Roman"/>
                <a:cs typeface="Times New Roman"/>
              </a:rPr>
              <a:t>u(t)</a:t>
            </a:r>
            <a:r>
              <a:rPr sz="1400" b="1" i="1" spc="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spc="-10">
                <a:solidFill>
                  <a:srgbClr val="000000"/>
                </a:solidFill>
                <a:latin typeface="Arial"/>
                <a:cs typeface="Arial"/>
              </a:rPr>
              <a:t>is</a:t>
            </a:r>
            <a:r>
              <a:rPr sz="1400" spc="12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>
                <a:solidFill>
                  <a:srgbClr val="000000"/>
                </a:solidFill>
                <a:latin typeface="Arial"/>
                <a:cs typeface="Arial"/>
              </a:rPr>
              <a:t>0 for</a:t>
            </a:r>
            <a:r>
              <a:rPr sz="1400" spc="-1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>
                <a:solidFill>
                  <a:srgbClr val="000000"/>
                </a:solidFill>
                <a:latin typeface="Arial"/>
                <a:cs typeface="Arial"/>
              </a:rPr>
              <a:t>negative</a:t>
            </a:r>
            <a:r>
              <a:rPr sz="1400" spc="18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>
                <a:solidFill>
                  <a:srgbClr val="000000"/>
                </a:solidFill>
                <a:latin typeface="Arial"/>
                <a:cs typeface="Arial"/>
              </a:rPr>
              <a:t>values</a:t>
            </a:r>
            <a:r>
              <a:rPr sz="1400" spc="11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>
                <a:solidFill>
                  <a:srgbClr val="000000"/>
                </a:solidFill>
                <a:latin typeface="Arial"/>
                <a:cs typeface="Arial"/>
              </a:rPr>
              <a:t>of t and</a:t>
            </a:r>
            <a:r>
              <a:rPr sz="1400" spc="-18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>
                <a:solidFill>
                  <a:srgbClr val="000000"/>
                </a:solidFill>
                <a:latin typeface="Arial"/>
                <a:cs typeface="Arial"/>
              </a:rPr>
              <a:t>1 for positive</a:t>
            </a:r>
            <a:r>
              <a:rPr sz="1400" spc="27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>
                <a:solidFill>
                  <a:srgbClr val="000000"/>
                </a:solidFill>
                <a:latin typeface="Arial"/>
                <a:cs typeface="Arial"/>
              </a:rPr>
              <a:t>values</a:t>
            </a:r>
            <a:r>
              <a:rPr sz="1400" spc="11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 spc="-10">
                <a:solidFill>
                  <a:srgbClr val="000000"/>
                </a:solidFill>
                <a:latin typeface="Arial"/>
                <a:cs typeface="Arial"/>
              </a:rPr>
              <a:t>of</a:t>
            </a:r>
          </a:p>
          <a:p>
            <a:pPr marL="0" marR="0">
              <a:lnSpc>
                <a:spcPts val="1568"/>
              </a:lnSpc>
              <a:spcBef>
                <a:spcPts val="3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Arial"/>
                <a:cs typeface="Arial"/>
              </a:rPr>
              <a:t>t.</a:t>
            </a:r>
          </a:p>
          <a:p>
            <a:pPr marL="0" marR="0">
              <a:lnSpc>
                <a:spcPts val="1641"/>
              </a:lnSpc>
              <a:spcBef>
                <a:spcPts val="136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unit</a:t>
            </a:r>
            <a:r>
              <a:rPr sz="1400" spc="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step</a:t>
            </a:r>
            <a:r>
              <a:rPr sz="1400" spc="3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function</a:t>
            </a:r>
            <a:r>
              <a:rPr sz="1400" spc="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 undefined</a:t>
            </a:r>
            <a:r>
              <a:rPr sz="1400" spc="2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at</a:t>
            </a:r>
            <a:r>
              <a:rPr sz="1400" spc="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GEMLVE+Cambria Math"/>
                <a:cs typeface="GEMLVE+Cambria Math"/>
              </a:rPr>
              <a:t>푡</a:t>
            </a:r>
            <a:r>
              <a:rPr sz="1400" spc="8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GEMLVE+Cambria Math"/>
                <a:cs typeface="GEMLVE+Cambria Math"/>
              </a:rPr>
              <a:t>=</a:t>
            </a:r>
            <a:r>
              <a:rPr sz="1400" spc="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GEMLVE+Cambria Math"/>
                <a:cs typeface="GEMLVE+Cambria Math"/>
              </a:rPr>
              <a:t>0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,</a:t>
            </a:r>
            <a:r>
              <a:rPr sz="1400" spc="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where</a:t>
            </a:r>
            <a:r>
              <a:rPr sz="1400" spc="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it</a:t>
            </a:r>
            <a:r>
              <a:rPr sz="1400" spc="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changes</a:t>
            </a:r>
            <a:r>
              <a:rPr sz="1400" spc="2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abruptly from</a:t>
            </a:r>
            <a:r>
              <a:rPr sz="1400" spc="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GEMLVE+Cambria Math"/>
                <a:cs typeface="GEMLVE+Cambria Math"/>
              </a:rPr>
              <a:t>0</a:t>
            </a:r>
            <a:r>
              <a:rPr sz="1400" spc="2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to</a:t>
            </a:r>
            <a:r>
              <a:rPr sz="1400" spc="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1</a:t>
            </a:r>
            <a:r>
              <a:rPr sz="1400" spc="3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(shown</a:t>
            </a:r>
          </a:p>
          <a:p>
            <a:pPr marL="0" marR="0">
              <a:lnSpc>
                <a:spcPts val="1554"/>
              </a:lnSpc>
              <a:spcBef>
                <a:spcPts val="296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00" spc="6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Fig.4.1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).</a:t>
            </a:r>
            <a:r>
              <a:rPr sz="1400" spc="6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It</a:t>
            </a:r>
            <a:r>
              <a:rPr sz="1400" spc="7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00" spc="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dimensionless,</a:t>
            </a:r>
            <a:r>
              <a:rPr sz="1400" spc="5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like</a:t>
            </a:r>
            <a:r>
              <a:rPr sz="1400" spc="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other</a:t>
            </a:r>
            <a:r>
              <a:rPr sz="1400" spc="5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mathematical</a:t>
            </a:r>
            <a:r>
              <a:rPr sz="1400" spc="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functions</a:t>
            </a:r>
            <a:r>
              <a:rPr sz="1400" spc="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such</a:t>
            </a:r>
            <a:r>
              <a:rPr sz="1400" spc="7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as</a:t>
            </a:r>
            <a:r>
              <a:rPr sz="1400" spc="7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sine</a:t>
            </a:r>
            <a:r>
              <a:rPr sz="1400" spc="6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400" spc="8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cosine.</a:t>
            </a:r>
          </a:p>
          <a:p>
            <a:pPr marL="0" marR="0">
              <a:lnSpc>
                <a:spcPts val="1554"/>
              </a:lnSpc>
              <a:spcBef>
                <a:spcPts val="305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 mathematical terms,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1176832" y="8939774"/>
            <a:ext cx="984124" cy="6845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GEMLVE+Cambria Math"/>
                <a:cs typeface="GEMLVE+Cambria Math"/>
              </a:rPr>
              <a:t>0,</a:t>
            </a:r>
            <a:r>
              <a:rPr sz="1400" spc="103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GEMLVE+Cambria Math"/>
                <a:cs typeface="GEMLVE+Cambria Math"/>
              </a:rPr>
              <a:t>푡</a:t>
            </a:r>
            <a:r>
              <a:rPr sz="1400" spc="8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GEMLVE+Cambria Math"/>
                <a:cs typeface="GEMLVE+Cambria Math"/>
              </a:rPr>
              <a:t>&lt;</a:t>
            </a:r>
            <a:r>
              <a:rPr sz="1400" spc="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GEMLVE+Cambria Math"/>
                <a:cs typeface="GEMLVE+Cambria Math"/>
              </a:rPr>
              <a:t>0</a:t>
            </a:r>
          </a:p>
          <a:p>
            <a:pPr marL="0" marR="0">
              <a:lnSpc>
                <a:spcPts val="1644"/>
              </a:lnSpc>
              <a:spcBef>
                <a:spcPts val="5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GEMLVE+Cambria Math"/>
                <a:cs typeface="GEMLVE+Cambria Math"/>
              </a:rPr>
              <a:t>1,</a:t>
            </a:r>
            <a:r>
              <a:rPr sz="1400" spc="103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GEMLVE+Cambria Math"/>
                <a:cs typeface="GEMLVE+Cambria Math"/>
              </a:rPr>
              <a:t>푡</a:t>
            </a:r>
            <a:r>
              <a:rPr sz="1400" spc="8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GEMLVE+Cambria Math"/>
                <a:cs typeface="GEMLVE+Cambria Math"/>
              </a:rPr>
              <a:t>&gt;</a:t>
            </a:r>
            <a:r>
              <a:rPr sz="1400" spc="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GEMLVE+Cambria Math"/>
                <a:cs typeface="GEMLVE+Cambria Math"/>
              </a:rPr>
              <a:t>0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541019" y="9046454"/>
            <a:ext cx="903408" cy="4772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spc="23">
                <a:solidFill>
                  <a:srgbClr val="000000"/>
                </a:solidFill>
                <a:latin typeface="GEMLVE+Cambria Math"/>
                <a:cs typeface="GEMLVE+Cambria Math"/>
              </a:rPr>
              <a:t>푢(푡)</a:t>
            </a:r>
            <a:r>
              <a:rPr sz="1400" spc="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GEMLVE+Cambria Math"/>
                <a:cs typeface="GEMLVE+Cambria Math"/>
              </a:rPr>
              <a:t>=</a:t>
            </a:r>
            <a:r>
              <a:rPr sz="1400" spc="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GEMLVE+Cambria Math"/>
                <a:cs typeface="GEMLVE+Cambria Math"/>
              </a:rPr>
              <a:t>{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6681216" y="9053941"/>
            <a:ext cx="609541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(4.1)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3711828" y="10062264"/>
            <a:ext cx="352240" cy="3807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7"/>
              </a:lnSpc>
              <a:spcBef>
                <a:spcPct val="0"/>
              </a:spcBef>
              <a:spcAft>
                <a:spcPct val="0"/>
              </a:spcAft>
            </a:pPr>
            <a:r>
              <a:rPr sz="1100">
                <a:solidFill>
                  <a:srgbClr val="000000"/>
                </a:solidFill>
                <a:latin typeface="Calibri"/>
                <a:cs typeface="Calibri"/>
              </a:rPr>
              <a:t>13</a:t>
            </a:r>
          </a:p>
        </p:txBody>
      </p:sp>
      <p:sp>
        <p:nvSpPr>
          <p:cNvPr id="19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5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54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53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52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51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50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9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8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7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6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5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4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2" name="object 1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" name="object 2"/>
          <p:cNvSpPr/>
          <p:nvPr/>
        </p:nvSpPr>
        <p:spPr>
          <a:xfrm>
            <a:off x="304800" y="293116"/>
            <a:ext cx="6952488" cy="10084002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3934714" y="10122699"/>
            <a:ext cx="105790" cy="52501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541019" y="527805"/>
            <a:ext cx="1354671" cy="5673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University of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Diyala</a:t>
            </a:r>
          </a:p>
          <a:p>
            <a:pPr marL="0" marR="0">
              <a:lnSpc>
                <a:spcPts val="1311"/>
              </a:lnSpc>
              <a:spcBef>
                <a:spcPts val="94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Engineering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College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956936" y="527805"/>
            <a:ext cx="1199208" cy="3951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Electrical Circuits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41019" y="1166358"/>
            <a:ext cx="7434058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If the abrupt change occurs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at </a:t>
            </a:r>
            <a:r>
              <a:rPr sz="1400">
                <a:solidFill>
                  <a:srgbClr val="000000"/>
                </a:solidFill>
                <a:latin typeface="KFNNBI+Cambria Math"/>
                <a:cs typeface="KFNNBI+Cambria Math"/>
              </a:rPr>
              <a:t>푡</a:t>
            </a:r>
            <a:r>
              <a:rPr sz="1400" spc="123">
                <a:solidFill>
                  <a:srgbClr val="000000"/>
                </a:solidFill>
                <a:latin typeface="KFNNBI+Cambria Math"/>
                <a:cs typeface="KFNNBI+Cambria Math"/>
              </a:rPr>
              <a:t> </a:t>
            </a:r>
            <a:r>
              <a:rPr sz="1400">
                <a:solidFill>
                  <a:srgbClr val="000000"/>
                </a:solidFill>
                <a:latin typeface="KFNNBI+Cambria Math"/>
                <a:cs typeface="KFNNBI+Cambria Math"/>
              </a:rPr>
              <a:t>=</a:t>
            </a:r>
            <a:r>
              <a:rPr sz="1400" spc="74">
                <a:solidFill>
                  <a:srgbClr val="000000"/>
                </a:solidFill>
                <a:latin typeface="KFNNBI+Cambria Math"/>
                <a:cs typeface="KFNNBI+Cambria Math"/>
              </a:rPr>
              <a:t> </a:t>
            </a:r>
            <a:r>
              <a:rPr sz="1400">
                <a:solidFill>
                  <a:srgbClr val="000000"/>
                </a:solidFill>
                <a:latin typeface="KFNNBI+Cambria Math"/>
                <a:cs typeface="KFNNBI+Cambria Math"/>
              </a:rPr>
              <a:t>푡</a:t>
            </a:r>
            <a:r>
              <a:rPr sz="1400" spc="651">
                <a:solidFill>
                  <a:srgbClr val="000000"/>
                </a:solidFill>
                <a:latin typeface="KFNNBI+Cambria Math"/>
                <a:cs typeface="KFNNBI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(where </a:t>
            </a:r>
            <a:r>
              <a:rPr sz="1400">
                <a:solidFill>
                  <a:srgbClr val="000000"/>
                </a:solidFill>
                <a:latin typeface="KFNNBI+Cambria Math"/>
                <a:cs typeface="KFNNBI+Cambria Math"/>
              </a:rPr>
              <a:t>푡</a:t>
            </a:r>
            <a:r>
              <a:rPr sz="1400" spc="698">
                <a:solidFill>
                  <a:srgbClr val="000000"/>
                </a:solidFill>
                <a:latin typeface="KFNNBI+Cambria Math"/>
                <a:cs typeface="KFNNBI+Cambria Math"/>
              </a:rPr>
              <a:t> </a:t>
            </a:r>
            <a:r>
              <a:rPr sz="1400">
                <a:solidFill>
                  <a:srgbClr val="000000"/>
                </a:solidFill>
                <a:latin typeface="KFNNBI+Cambria Math"/>
                <a:cs typeface="KFNNBI+Cambria Math"/>
              </a:rPr>
              <a:t>&gt;</a:t>
            </a:r>
            <a:r>
              <a:rPr sz="1400" spc="70">
                <a:solidFill>
                  <a:srgbClr val="000000"/>
                </a:solidFill>
                <a:latin typeface="KFNNBI+Cambria Math"/>
                <a:cs typeface="KFNNBI+Cambria Math"/>
              </a:rPr>
              <a:t> </a:t>
            </a:r>
            <a:r>
              <a:rPr sz="1400">
                <a:solidFill>
                  <a:srgbClr val="000000"/>
                </a:solidFill>
                <a:latin typeface="KFNNBI+Cambria Math"/>
                <a:cs typeface="KFNNBI+Cambria Math"/>
              </a:rPr>
              <a:t>ꢀ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) instead of</a:t>
            </a:r>
            <a:r>
              <a:rPr sz="1400" spc="-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KFNNBI+Cambria Math"/>
                <a:cs typeface="KFNNBI+Cambria Math"/>
              </a:rPr>
              <a:t>푡</a:t>
            </a:r>
            <a:r>
              <a:rPr sz="1400" spc="113">
                <a:solidFill>
                  <a:srgbClr val="000000"/>
                </a:solidFill>
                <a:latin typeface="KFNNBI+Cambria Math"/>
                <a:cs typeface="KFNNBI+Cambria Math"/>
              </a:rPr>
              <a:t> </a:t>
            </a:r>
            <a:r>
              <a:rPr sz="1400">
                <a:solidFill>
                  <a:srgbClr val="000000"/>
                </a:solidFill>
                <a:latin typeface="KFNNBI+Cambria Math"/>
                <a:cs typeface="KFNNBI+Cambria Math"/>
              </a:rPr>
              <a:t>=</a:t>
            </a:r>
            <a:r>
              <a:rPr sz="1400" spc="86">
                <a:solidFill>
                  <a:srgbClr val="000000"/>
                </a:solidFill>
                <a:latin typeface="KFNNBI+Cambria Math"/>
                <a:cs typeface="KFNNBI+Cambria Math"/>
              </a:rPr>
              <a:t> </a:t>
            </a:r>
            <a:r>
              <a:rPr sz="1400">
                <a:solidFill>
                  <a:srgbClr val="000000"/>
                </a:solidFill>
                <a:latin typeface="KFNNBI+Cambria Math"/>
                <a:cs typeface="KFNNBI+Cambria Math"/>
              </a:rPr>
              <a:t>ꢀ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, which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00" spc="-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 same as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3066923" y="1252169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KFNNBI+Cambria Math"/>
                <a:cs typeface="KFNNBI+Cambria Math"/>
              </a:rPr>
              <a:t>0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3797172" y="1252169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KFNNBI+Cambria Math"/>
                <a:cs typeface="KFNNBI+Cambria Math"/>
              </a:rPr>
              <a:t>0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541019" y="1407150"/>
            <a:ext cx="7134042" cy="7109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saying that </a:t>
            </a:r>
            <a:r>
              <a:rPr sz="1400" spc="21">
                <a:solidFill>
                  <a:srgbClr val="000000"/>
                </a:solidFill>
                <a:latin typeface="KFNNBI+Cambria Math"/>
                <a:cs typeface="KFNNBI+Cambria Math"/>
              </a:rPr>
              <a:t>푢(푡)</a:t>
            </a:r>
            <a:r>
              <a:rPr sz="1400" spc="23">
                <a:solidFill>
                  <a:srgbClr val="000000"/>
                </a:solidFill>
                <a:latin typeface="KFNNBI+Cambria Math"/>
                <a:cs typeface="KFNNBI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00" spc="-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delayed by </a:t>
            </a:r>
            <a:r>
              <a:rPr sz="1400" spc="-23">
                <a:solidFill>
                  <a:srgbClr val="000000"/>
                </a:solidFill>
                <a:latin typeface="KFNNBI+Cambria Math"/>
                <a:cs typeface="KFNNBI+Cambria Math"/>
              </a:rPr>
              <a:t>푡</a:t>
            </a:r>
            <a:r>
              <a:rPr sz="1500" baseline="-20571">
                <a:solidFill>
                  <a:srgbClr val="000000"/>
                </a:solidFill>
                <a:latin typeface="KFNNBI+Cambria Math"/>
                <a:cs typeface="KFNNBI+Cambria Math"/>
              </a:rPr>
              <a:t>0</a:t>
            </a:r>
            <a:r>
              <a:rPr sz="1500" spc="74" baseline="-20571">
                <a:solidFill>
                  <a:srgbClr val="000000"/>
                </a:solidFill>
                <a:latin typeface="KFNNBI+Cambria Math"/>
                <a:cs typeface="KFNNBI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seconds, as</a:t>
            </a:r>
            <a:r>
              <a:rPr sz="1400" spc="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shown in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Fig.4.2(a),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-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unit</a:t>
            </a:r>
            <a:r>
              <a:rPr sz="1400" spc="-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step function</a:t>
            </a:r>
          </a:p>
          <a:p>
            <a:pPr marL="0" marR="0">
              <a:lnSpc>
                <a:spcPts val="1554"/>
              </a:lnSpc>
              <a:spcBef>
                <a:spcPts val="99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becomes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534922" y="1989318"/>
            <a:ext cx="1027367" cy="5008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KFNNBI+Cambria Math"/>
                <a:cs typeface="KFNNBI+Cambria Math"/>
              </a:rPr>
              <a:t>ꢀ,</a:t>
            </a:r>
            <a:r>
              <a:rPr sz="1400" spc="1080">
                <a:solidFill>
                  <a:srgbClr val="000000"/>
                </a:solidFill>
                <a:latin typeface="KFNNBI+Cambria Math"/>
                <a:cs typeface="KFNNBI+Cambria Math"/>
              </a:rPr>
              <a:t> </a:t>
            </a:r>
            <a:r>
              <a:rPr sz="1400">
                <a:solidFill>
                  <a:srgbClr val="000000"/>
                </a:solidFill>
                <a:latin typeface="KFNNBI+Cambria Math"/>
                <a:cs typeface="KFNNBI+Cambria Math"/>
              </a:rPr>
              <a:t>푡</a:t>
            </a:r>
            <a:r>
              <a:rPr sz="1400" spc="111">
                <a:solidFill>
                  <a:srgbClr val="000000"/>
                </a:solidFill>
                <a:latin typeface="KFNNBI+Cambria Math"/>
                <a:cs typeface="KFNNBI+Cambria Math"/>
              </a:rPr>
              <a:t> </a:t>
            </a:r>
            <a:r>
              <a:rPr sz="1400">
                <a:solidFill>
                  <a:srgbClr val="000000"/>
                </a:solidFill>
                <a:latin typeface="KFNNBI+Cambria Math"/>
                <a:cs typeface="KFNNBI+Cambria Math"/>
              </a:rPr>
              <a:t>&lt;</a:t>
            </a:r>
            <a:r>
              <a:rPr sz="1400" spc="82">
                <a:solidFill>
                  <a:srgbClr val="000000"/>
                </a:solidFill>
                <a:latin typeface="KFNNBI+Cambria Math"/>
                <a:cs typeface="KFNNBI+Cambria Math"/>
              </a:rPr>
              <a:t> </a:t>
            </a:r>
            <a:r>
              <a:rPr sz="1400" spc="-20">
                <a:solidFill>
                  <a:srgbClr val="000000"/>
                </a:solidFill>
                <a:latin typeface="KFNNBI+Cambria Math"/>
                <a:cs typeface="KFNNBI+Cambria Math"/>
              </a:rPr>
              <a:t>푡</a:t>
            </a:r>
            <a:r>
              <a:rPr sz="1500" baseline="-20571">
                <a:solidFill>
                  <a:srgbClr val="000000"/>
                </a:solidFill>
                <a:latin typeface="KFNNBI+Cambria Math"/>
                <a:cs typeface="KFNNBI+Cambria Math"/>
              </a:rPr>
              <a:t>표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541019" y="2105142"/>
            <a:ext cx="1261064" cy="5008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spc="21">
                <a:solidFill>
                  <a:srgbClr val="000000"/>
                </a:solidFill>
                <a:latin typeface="KFNNBI+Cambria Math"/>
                <a:cs typeface="KFNNBI+Cambria Math"/>
              </a:rPr>
              <a:t>푢(푡</a:t>
            </a:r>
            <a:r>
              <a:rPr sz="1400">
                <a:solidFill>
                  <a:srgbClr val="000000"/>
                </a:solidFill>
                <a:latin typeface="KFNNBI+Cambria Math"/>
                <a:cs typeface="KFNNBI+Cambria Math"/>
              </a:rPr>
              <a:t> − </a:t>
            </a:r>
            <a:r>
              <a:rPr sz="1400" spc="-23">
                <a:solidFill>
                  <a:srgbClr val="000000"/>
                </a:solidFill>
                <a:latin typeface="KFNNBI+Cambria Math"/>
                <a:cs typeface="KFNNBI+Cambria Math"/>
              </a:rPr>
              <a:t>푡</a:t>
            </a:r>
            <a:r>
              <a:rPr sz="1500" spc="82" baseline="-20571">
                <a:solidFill>
                  <a:srgbClr val="000000"/>
                </a:solidFill>
                <a:latin typeface="KFNNBI+Cambria Math"/>
                <a:cs typeface="KFNNBI+Cambria Math"/>
              </a:rPr>
              <a:t>표</a:t>
            </a:r>
            <a:r>
              <a:rPr sz="1400">
                <a:solidFill>
                  <a:srgbClr val="000000"/>
                </a:solidFill>
                <a:latin typeface="KFNNBI+Cambria Math"/>
                <a:cs typeface="KFNNBI+Cambria Math"/>
              </a:rPr>
              <a:t>)</a:t>
            </a:r>
            <a:r>
              <a:rPr sz="1400" spc="81">
                <a:solidFill>
                  <a:srgbClr val="000000"/>
                </a:solidFill>
                <a:latin typeface="KFNNBI+Cambria Math"/>
                <a:cs typeface="KFNNBI+Cambria Math"/>
              </a:rPr>
              <a:t> </a:t>
            </a:r>
            <a:r>
              <a:rPr sz="1400">
                <a:solidFill>
                  <a:srgbClr val="000000"/>
                </a:solidFill>
                <a:latin typeface="KFNNBI+Cambria Math"/>
                <a:cs typeface="KFNNBI+Cambria Math"/>
              </a:rPr>
              <a:t>=</a:t>
            </a:r>
            <a:r>
              <a:rPr sz="1400" spc="86">
                <a:solidFill>
                  <a:srgbClr val="000000"/>
                </a:solidFill>
                <a:latin typeface="KFNNBI+Cambria Math"/>
                <a:cs typeface="KFNNBI+Cambria Math"/>
              </a:rPr>
              <a:t> </a:t>
            </a:r>
            <a:r>
              <a:rPr sz="1400">
                <a:solidFill>
                  <a:srgbClr val="000000"/>
                </a:solidFill>
                <a:latin typeface="KFNNBI+Cambria Math"/>
                <a:cs typeface="KFNNBI+Cambria Math"/>
              </a:rPr>
              <a:t>{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6681216" y="2112629"/>
            <a:ext cx="609052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(4.2)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1534922" y="2202678"/>
            <a:ext cx="1027367" cy="5008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KFNNBI+Cambria Math"/>
                <a:cs typeface="KFNNBI+Cambria Math"/>
              </a:rPr>
              <a:t>1,</a:t>
            </a:r>
            <a:r>
              <a:rPr sz="1400" spc="1080">
                <a:solidFill>
                  <a:srgbClr val="000000"/>
                </a:solidFill>
                <a:latin typeface="KFNNBI+Cambria Math"/>
                <a:cs typeface="KFNNBI+Cambria Math"/>
              </a:rPr>
              <a:t> </a:t>
            </a:r>
            <a:r>
              <a:rPr sz="1400">
                <a:solidFill>
                  <a:srgbClr val="000000"/>
                </a:solidFill>
                <a:latin typeface="KFNNBI+Cambria Math"/>
                <a:cs typeface="KFNNBI+Cambria Math"/>
              </a:rPr>
              <a:t>푡</a:t>
            </a:r>
            <a:r>
              <a:rPr sz="1400" spc="111">
                <a:solidFill>
                  <a:srgbClr val="000000"/>
                </a:solidFill>
                <a:latin typeface="KFNNBI+Cambria Math"/>
                <a:cs typeface="KFNNBI+Cambria Math"/>
              </a:rPr>
              <a:t> </a:t>
            </a:r>
            <a:r>
              <a:rPr sz="1400">
                <a:solidFill>
                  <a:srgbClr val="000000"/>
                </a:solidFill>
                <a:latin typeface="KFNNBI+Cambria Math"/>
                <a:cs typeface="KFNNBI+Cambria Math"/>
              </a:rPr>
              <a:t>&gt;</a:t>
            </a:r>
            <a:r>
              <a:rPr sz="1400" spc="82">
                <a:solidFill>
                  <a:srgbClr val="000000"/>
                </a:solidFill>
                <a:latin typeface="KFNNBI+Cambria Math"/>
                <a:cs typeface="KFNNBI+Cambria Math"/>
              </a:rPr>
              <a:t> </a:t>
            </a:r>
            <a:r>
              <a:rPr sz="1400" spc="-20">
                <a:solidFill>
                  <a:srgbClr val="000000"/>
                </a:solidFill>
                <a:latin typeface="KFNNBI+Cambria Math"/>
                <a:cs typeface="KFNNBI+Cambria Math"/>
              </a:rPr>
              <a:t>푡</a:t>
            </a:r>
            <a:r>
              <a:rPr sz="1500" baseline="-20571">
                <a:solidFill>
                  <a:srgbClr val="000000"/>
                </a:solidFill>
                <a:latin typeface="KFNNBI+Cambria Math"/>
                <a:cs typeface="KFNNBI+Cambria Math"/>
              </a:rPr>
              <a:t>표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541019" y="2405370"/>
            <a:ext cx="7234451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If the change is</a:t>
            </a:r>
            <a:r>
              <a:rPr sz="1400" spc="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spc="-11">
                <a:solidFill>
                  <a:srgbClr val="000000"/>
                </a:solidFill>
                <a:latin typeface="Times New Roman"/>
                <a:cs typeface="Times New Roman"/>
              </a:rPr>
              <a:t>at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KFNNBI+Cambria Math"/>
                <a:cs typeface="KFNNBI+Cambria Math"/>
              </a:rPr>
              <a:t>푡</a:t>
            </a:r>
            <a:r>
              <a:rPr sz="1400" spc="123">
                <a:solidFill>
                  <a:srgbClr val="000000"/>
                </a:solidFill>
                <a:latin typeface="KFNNBI+Cambria Math"/>
                <a:cs typeface="KFNNBI+Cambria Math"/>
              </a:rPr>
              <a:t> </a:t>
            </a:r>
            <a:r>
              <a:rPr sz="1400">
                <a:solidFill>
                  <a:srgbClr val="000000"/>
                </a:solidFill>
                <a:latin typeface="KFNNBI+Cambria Math"/>
                <a:cs typeface="KFNNBI+Cambria Math"/>
              </a:rPr>
              <a:t>=</a:t>
            </a:r>
            <a:r>
              <a:rPr sz="1400" spc="74">
                <a:solidFill>
                  <a:srgbClr val="000000"/>
                </a:solidFill>
                <a:latin typeface="KFNNBI+Cambria Math"/>
                <a:cs typeface="KFNNBI+Cambria Math"/>
              </a:rPr>
              <a:t> </a:t>
            </a:r>
            <a:r>
              <a:rPr sz="1400">
                <a:solidFill>
                  <a:srgbClr val="000000"/>
                </a:solidFill>
                <a:latin typeface="KFNNBI+Cambria Math"/>
                <a:cs typeface="KFNNBI+Cambria Math"/>
              </a:rPr>
              <a:t>−푡</a:t>
            </a:r>
            <a:r>
              <a:rPr sz="1400" spc="301">
                <a:solidFill>
                  <a:srgbClr val="000000"/>
                </a:solidFill>
                <a:latin typeface="KFNNBI+Cambria Math"/>
                <a:cs typeface="KFNNBI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, meaning that </a:t>
            </a:r>
            <a:r>
              <a:rPr sz="1400" spc="23">
                <a:solidFill>
                  <a:srgbClr val="000000"/>
                </a:solidFill>
                <a:latin typeface="KFNNBI+Cambria Math"/>
                <a:cs typeface="KFNNBI+Cambria Math"/>
              </a:rPr>
              <a:t>푢(푡)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 advanced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by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KFNNBI+Cambria Math"/>
                <a:cs typeface="KFNNBI+Cambria Math"/>
              </a:rPr>
              <a:t>푡</a:t>
            </a:r>
            <a:r>
              <a:rPr sz="1400" spc="653">
                <a:solidFill>
                  <a:srgbClr val="000000"/>
                </a:solidFill>
                <a:latin typeface="KFNNBI+Cambria Math"/>
                <a:cs typeface="KFNNBI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seconds, </a:t>
            </a: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Fig.4.2(b),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2355214" y="2491181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KFNNBI+Cambria Math"/>
                <a:cs typeface="KFNNBI+Cambria Math"/>
              </a:rPr>
              <a:t>0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5036184" y="2491181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KFNNBI+Cambria Math"/>
                <a:cs typeface="KFNNBI+Cambria Math"/>
              </a:rPr>
              <a:t>0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541019" y="2653649"/>
            <a:ext cx="2247643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unit</a:t>
            </a:r>
            <a:r>
              <a:rPr sz="1400" spc="-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step function</a:t>
            </a:r>
            <a:r>
              <a:rPr sz="1400" spc="35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becomes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541019" y="2987538"/>
            <a:ext cx="2170231" cy="6166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93902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KFNNBI+Cambria Math"/>
                <a:cs typeface="KFNNBI+Cambria Math"/>
              </a:rPr>
              <a:t>ꢀ,</a:t>
            </a:r>
            <a:r>
              <a:rPr sz="1400" spc="1080">
                <a:solidFill>
                  <a:srgbClr val="000000"/>
                </a:solidFill>
                <a:latin typeface="KFNNBI+Cambria Math"/>
                <a:cs typeface="KFNNBI+Cambria Math"/>
              </a:rPr>
              <a:t> </a:t>
            </a:r>
            <a:r>
              <a:rPr sz="1400">
                <a:solidFill>
                  <a:srgbClr val="000000"/>
                </a:solidFill>
                <a:latin typeface="KFNNBI+Cambria Math"/>
                <a:cs typeface="KFNNBI+Cambria Math"/>
              </a:rPr>
              <a:t>푡</a:t>
            </a:r>
            <a:r>
              <a:rPr sz="1400" spc="111">
                <a:solidFill>
                  <a:srgbClr val="000000"/>
                </a:solidFill>
                <a:latin typeface="KFNNBI+Cambria Math"/>
                <a:cs typeface="KFNNBI+Cambria Math"/>
              </a:rPr>
              <a:t> </a:t>
            </a:r>
            <a:r>
              <a:rPr sz="1400">
                <a:solidFill>
                  <a:srgbClr val="000000"/>
                </a:solidFill>
                <a:latin typeface="KFNNBI+Cambria Math"/>
                <a:cs typeface="KFNNBI+Cambria Math"/>
              </a:rPr>
              <a:t>&lt;</a:t>
            </a:r>
            <a:r>
              <a:rPr sz="1400" spc="82">
                <a:solidFill>
                  <a:srgbClr val="000000"/>
                </a:solidFill>
                <a:latin typeface="KFNNBI+Cambria Math"/>
                <a:cs typeface="KFNNBI+Cambria Math"/>
              </a:rPr>
              <a:t> </a:t>
            </a:r>
            <a:r>
              <a:rPr sz="1400" spc="-11">
                <a:solidFill>
                  <a:srgbClr val="000000"/>
                </a:solidFill>
                <a:latin typeface="KFNNBI+Cambria Math"/>
                <a:cs typeface="KFNNBI+Cambria Math"/>
              </a:rPr>
              <a:t>−푡</a:t>
            </a:r>
            <a:r>
              <a:rPr sz="1500" baseline="-20571">
                <a:solidFill>
                  <a:srgbClr val="000000"/>
                </a:solidFill>
                <a:latin typeface="KFNNBI+Cambria Math"/>
                <a:cs typeface="KFNNBI+Cambria Math"/>
              </a:rPr>
              <a:t>표</a:t>
            </a:r>
          </a:p>
          <a:p>
            <a:pPr marL="0" marR="0">
              <a:lnSpc>
                <a:spcPts val="911"/>
              </a:lnSpc>
              <a:spcBef>
                <a:spcPts val="50"/>
              </a:spcBef>
              <a:spcAft>
                <a:spcPct val="0"/>
              </a:spcAft>
            </a:pPr>
            <a:r>
              <a:rPr sz="1400" spc="21">
                <a:solidFill>
                  <a:srgbClr val="000000"/>
                </a:solidFill>
                <a:latin typeface="KFNNBI+Cambria Math"/>
                <a:cs typeface="KFNNBI+Cambria Math"/>
              </a:rPr>
              <a:t>푢(푡</a:t>
            </a:r>
            <a:r>
              <a:rPr sz="1400">
                <a:solidFill>
                  <a:srgbClr val="000000"/>
                </a:solidFill>
                <a:latin typeface="KFNNBI+Cambria Math"/>
                <a:cs typeface="KFNNBI+Cambria Math"/>
              </a:rPr>
              <a:t> + </a:t>
            </a:r>
            <a:r>
              <a:rPr sz="1400" spc="-23">
                <a:solidFill>
                  <a:srgbClr val="000000"/>
                </a:solidFill>
                <a:latin typeface="KFNNBI+Cambria Math"/>
                <a:cs typeface="KFNNBI+Cambria Math"/>
              </a:rPr>
              <a:t>푡</a:t>
            </a:r>
            <a:r>
              <a:rPr sz="1500" spc="82" baseline="-20571">
                <a:solidFill>
                  <a:srgbClr val="000000"/>
                </a:solidFill>
                <a:latin typeface="KFNNBI+Cambria Math"/>
                <a:cs typeface="KFNNBI+Cambria Math"/>
              </a:rPr>
              <a:t>표</a:t>
            </a:r>
            <a:r>
              <a:rPr sz="1400">
                <a:solidFill>
                  <a:srgbClr val="000000"/>
                </a:solidFill>
                <a:latin typeface="KFNNBI+Cambria Math"/>
                <a:cs typeface="KFNNBI+Cambria Math"/>
              </a:rPr>
              <a:t>)</a:t>
            </a:r>
            <a:r>
              <a:rPr sz="1400" spc="81">
                <a:solidFill>
                  <a:srgbClr val="000000"/>
                </a:solidFill>
                <a:latin typeface="KFNNBI+Cambria Math"/>
                <a:cs typeface="KFNNBI+Cambria Math"/>
              </a:rPr>
              <a:t> </a:t>
            </a:r>
            <a:r>
              <a:rPr sz="1400">
                <a:solidFill>
                  <a:srgbClr val="000000"/>
                </a:solidFill>
                <a:latin typeface="KFNNBI+Cambria Math"/>
                <a:cs typeface="KFNNBI+Cambria Math"/>
              </a:rPr>
              <a:t>=</a:t>
            </a:r>
            <a:r>
              <a:rPr sz="1400" spc="86">
                <a:solidFill>
                  <a:srgbClr val="000000"/>
                </a:solidFill>
                <a:latin typeface="KFNNBI+Cambria Math"/>
                <a:cs typeface="KFNNBI+Cambria Math"/>
              </a:rPr>
              <a:t> </a:t>
            </a:r>
            <a:r>
              <a:rPr sz="1400">
                <a:solidFill>
                  <a:srgbClr val="000000"/>
                </a:solidFill>
                <a:latin typeface="KFNNBI+Cambria Math"/>
                <a:cs typeface="KFNNBI+Cambria Math"/>
              </a:rPr>
              <a:t>{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6681216" y="3110849"/>
            <a:ext cx="609052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(4.3)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1534922" y="3200898"/>
            <a:ext cx="1159955" cy="5008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KFNNBI+Cambria Math"/>
                <a:cs typeface="KFNNBI+Cambria Math"/>
              </a:rPr>
              <a:t>1,</a:t>
            </a:r>
            <a:r>
              <a:rPr sz="1400" spc="1080">
                <a:solidFill>
                  <a:srgbClr val="000000"/>
                </a:solidFill>
                <a:latin typeface="KFNNBI+Cambria Math"/>
                <a:cs typeface="KFNNBI+Cambria Math"/>
              </a:rPr>
              <a:t> </a:t>
            </a:r>
            <a:r>
              <a:rPr sz="1400">
                <a:solidFill>
                  <a:srgbClr val="000000"/>
                </a:solidFill>
                <a:latin typeface="KFNNBI+Cambria Math"/>
                <a:cs typeface="KFNNBI+Cambria Math"/>
              </a:rPr>
              <a:t>푡</a:t>
            </a:r>
            <a:r>
              <a:rPr sz="1400" spc="111">
                <a:solidFill>
                  <a:srgbClr val="000000"/>
                </a:solidFill>
                <a:latin typeface="KFNNBI+Cambria Math"/>
                <a:cs typeface="KFNNBI+Cambria Math"/>
              </a:rPr>
              <a:t> </a:t>
            </a:r>
            <a:r>
              <a:rPr sz="1400">
                <a:solidFill>
                  <a:srgbClr val="000000"/>
                </a:solidFill>
                <a:latin typeface="KFNNBI+Cambria Math"/>
                <a:cs typeface="KFNNBI+Cambria Math"/>
              </a:rPr>
              <a:t>&gt;</a:t>
            </a:r>
            <a:r>
              <a:rPr sz="1400" spc="82">
                <a:solidFill>
                  <a:srgbClr val="000000"/>
                </a:solidFill>
                <a:latin typeface="KFNNBI+Cambria Math"/>
                <a:cs typeface="KFNNBI+Cambria Math"/>
              </a:rPr>
              <a:t> </a:t>
            </a:r>
            <a:r>
              <a:rPr sz="1400" spc="-11">
                <a:solidFill>
                  <a:srgbClr val="000000"/>
                </a:solidFill>
                <a:latin typeface="KFNNBI+Cambria Math"/>
                <a:cs typeface="KFNNBI+Cambria Math"/>
              </a:rPr>
              <a:t>−푡</a:t>
            </a:r>
            <a:r>
              <a:rPr sz="1500" baseline="-20571">
                <a:solidFill>
                  <a:srgbClr val="000000"/>
                </a:solidFill>
                <a:latin typeface="KFNNBI+Cambria Math"/>
                <a:cs typeface="KFNNBI+Cambria Math"/>
              </a:rPr>
              <a:t>표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541019" y="5540486"/>
            <a:ext cx="2431391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Fig.4.1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 unit step function.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3987672" y="5540486"/>
            <a:ext cx="2431947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Fig.4.2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-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unit step function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3963289" y="5744702"/>
            <a:ext cx="2939986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(a) delayed by</a:t>
            </a:r>
            <a:r>
              <a:rPr sz="1400" spc="-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t</a:t>
            </a:r>
            <a:r>
              <a:rPr sz="1400" i="1" spc="46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(b) advanced by</a:t>
            </a:r>
            <a:r>
              <a:rPr sz="1400" spc="-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t</a:t>
            </a:r>
            <a:r>
              <a:rPr sz="1400" i="1" spc="1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.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5075809" y="5821552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 i="1">
                <a:solidFill>
                  <a:srgbClr val="000000"/>
                </a:solidFill>
                <a:latin typeface="Times New Roman"/>
                <a:cs typeface="Times New Roman"/>
              </a:rPr>
              <a:t>0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6417309" y="5821552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 i="1">
                <a:solidFill>
                  <a:srgbClr val="000000"/>
                </a:solidFill>
                <a:latin typeface="Times New Roman"/>
                <a:cs typeface="Times New Roman"/>
              </a:rPr>
              <a:t>0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541019" y="6154912"/>
            <a:ext cx="7456518" cy="8725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 spc="-12">
                <a:solidFill>
                  <a:srgbClr val="000000"/>
                </a:solidFill>
                <a:latin typeface="Times New Roman"/>
                <a:cs typeface="Times New Roman"/>
              </a:rPr>
              <a:t>We</a:t>
            </a:r>
            <a:r>
              <a:rPr sz="1400" spc="26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use</a:t>
            </a:r>
            <a:r>
              <a:rPr sz="1400" spc="24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2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step</a:t>
            </a:r>
            <a:r>
              <a:rPr sz="1400" spc="2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function</a:t>
            </a:r>
            <a:r>
              <a:rPr sz="1400" spc="25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to</a:t>
            </a:r>
            <a:r>
              <a:rPr sz="1400" spc="25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represent</a:t>
            </a:r>
            <a:r>
              <a:rPr sz="1400" spc="2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</a:t>
            </a:r>
            <a:r>
              <a:rPr sz="1400" spc="25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abrupt</a:t>
            </a:r>
            <a:r>
              <a:rPr sz="1400" spc="25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change</a:t>
            </a:r>
            <a:r>
              <a:rPr sz="1400" spc="23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00" spc="25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voltage</a:t>
            </a:r>
            <a:r>
              <a:rPr sz="1400" spc="27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or</a:t>
            </a:r>
            <a:r>
              <a:rPr sz="1400" spc="24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current,</a:t>
            </a:r>
            <a:r>
              <a:rPr sz="1400" spc="24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like</a:t>
            </a:r>
            <a:r>
              <a:rPr sz="1400" spc="25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</a:p>
          <a:p>
            <a:pPr marL="0" marR="0">
              <a:lnSpc>
                <a:spcPts val="1554"/>
              </a:lnSpc>
              <a:spcBef>
                <a:spcPts val="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changes</a:t>
            </a:r>
            <a:r>
              <a:rPr sz="1400" spc="1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that</a:t>
            </a:r>
            <a:r>
              <a:rPr sz="1400" spc="1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occur</a:t>
            </a:r>
            <a:r>
              <a:rPr sz="1400" spc="10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00" spc="1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1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circuits</a:t>
            </a:r>
            <a:r>
              <a:rPr sz="1400" spc="1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00" spc="1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control</a:t>
            </a:r>
            <a:r>
              <a:rPr sz="1400" spc="1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systems</a:t>
            </a:r>
            <a:r>
              <a:rPr sz="1400" spc="14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400" spc="10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digital</a:t>
            </a:r>
            <a:r>
              <a:rPr sz="1400" spc="1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computers.</a:t>
            </a:r>
            <a:r>
              <a:rPr sz="1400" spc="10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For</a:t>
            </a:r>
            <a:r>
              <a:rPr sz="1400" spc="10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example,</a:t>
            </a:r>
          </a:p>
          <a:p>
            <a:pPr marL="0" marR="0">
              <a:lnSpc>
                <a:spcPts val="1554"/>
              </a:lnSpc>
              <a:spcBef>
                <a:spcPts val="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-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voltage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1166164" y="6740261"/>
            <a:ext cx="1095743" cy="5008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KFNNBI+Cambria Math"/>
                <a:cs typeface="KFNNBI+Cambria Math"/>
              </a:rPr>
              <a:t>ꢀ,</a:t>
            </a:r>
            <a:r>
              <a:rPr sz="1400" spc="1630">
                <a:solidFill>
                  <a:srgbClr val="000000"/>
                </a:solidFill>
                <a:latin typeface="KFNNBI+Cambria Math"/>
                <a:cs typeface="KFNNBI+Cambria Math"/>
              </a:rPr>
              <a:t> </a:t>
            </a:r>
            <a:r>
              <a:rPr sz="1400">
                <a:solidFill>
                  <a:srgbClr val="000000"/>
                </a:solidFill>
                <a:latin typeface="KFNNBI+Cambria Math"/>
                <a:cs typeface="KFNNBI+Cambria Math"/>
              </a:rPr>
              <a:t>푡</a:t>
            </a:r>
            <a:r>
              <a:rPr sz="1400" spc="111">
                <a:solidFill>
                  <a:srgbClr val="000000"/>
                </a:solidFill>
                <a:latin typeface="KFNNBI+Cambria Math"/>
                <a:cs typeface="KFNNBI+Cambria Math"/>
              </a:rPr>
              <a:t> </a:t>
            </a:r>
            <a:r>
              <a:rPr sz="1400">
                <a:solidFill>
                  <a:srgbClr val="000000"/>
                </a:solidFill>
                <a:latin typeface="KFNNBI+Cambria Math"/>
                <a:cs typeface="KFNNBI+Cambria Math"/>
              </a:rPr>
              <a:t>&lt;</a:t>
            </a:r>
            <a:r>
              <a:rPr sz="1400" spc="82">
                <a:solidFill>
                  <a:srgbClr val="000000"/>
                </a:solidFill>
                <a:latin typeface="KFNNBI+Cambria Math"/>
                <a:cs typeface="KFNNBI+Cambria Math"/>
              </a:rPr>
              <a:t> </a:t>
            </a:r>
            <a:r>
              <a:rPr sz="1400" spc="-23">
                <a:solidFill>
                  <a:srgbClr val="000000"/>
                </a:solidFill>
                <a:latin typeface="KFNNBI+Cambria Math"/>
                <a:cs typeface="KFNNBI+Cambria Math"/>
              </a:rPr>
              <a:t>푡</a:t>
            </a:r>
            <a:r>
              <a:rPr sz="1500" baseline="-20571">
                <a:solidFill>
                  <a:srgbClr val="000000"/>
                </a:solidFill>
                <a:latin typeface="KFNNBI+Cambria Math"/>
                <a:cs typeface="KFNNBI+Cambria Math"/>
              </a:rPr>
              <a:t>0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541019" y="6856085"/>
            <a:ext cx="892306" cy="4772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spc="25">
                <a:solidFill>
                  <a:srgbClr val="000000"/>
                </a:solidFill>
                <a:latin typeface="KFNNBI+Cambria Math"/>
                <a:cs typeface="KFNNBI+Cambria Math"/>
              </a:rPr>
              <a:t>푣(푡)</a:t>
            </a:r>
            <a:r>
              <a:rPr sz="1400" spc="56">
                <a:solidFill>
                  <a:srgbClr val="000000"/>
                </a:solidFill>
                <a:latin typeface="KFNNBI+Cambria Math"/>
                <a:cs typeface="KFNNBI+Cambria Math"/>
              </a:rPr>
              <a:t> </a:t>
            </a:r>
            <a:r>
              <a:rPr sz="1400">
                <a:solidFill>
                  <a:srgbClr val="000000"/>
                </a:solidFill>
                <a:latin typeface="KFNNBI+Cambria Math"/>
                <a:cs typeface="KFNNBI+Cambria Math"/>
              </a:rPr>
              <a:t>=</a:t>
            </a:r>
            <a:r>
              <a:rPr sz="1400" spc="86">
                <a:solidFill>
                  <a:srgbClr val="000000"/>
                </a:solidFill>
                <a:latin typeface="KFNNBI+Cambria Math"/>
                <a:cs typeface="KFNNBI+Cambria Math"/>
              </a:rPr>
              <a:t> </a:t>
            </a:r>
            <a:r>
              <a:rPr sz="1400">
                <a:solidFill>
                  <a:srgbClr val="000000"/>
                </a:solidFill>
                <a:latin typeface="KFNNBI+Cambria Math"/>
                <a:cs typeface="KFNNBI+Cambria Math"/>
              </a:rPr>
              <a:t>{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6681216" y="6863572"/>
            <a:ext cx="609052" cy="9716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(4.4)</a:t>
            </a:r>
          </a:p>
          <a:p>
            <a:pPr marL="0" marR="0">
              <a:lnSpc>
                <a:spcPts val="1554"/>
              </a:lnSpc>
              <a:spcBef>
                <a:spcPts val="2441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(4.5)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1166164" y="6952097"/>
            <a:ext cx="1095743" cy="5008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spc="-191">
                <a:solidFill>
                  <a:srgbClr val="000000"/>
                </a:solidFill>
                <a:latin typeface="KFNNBI+Cambria Math"/>
                <a:cs typeface="KFNNBI+Cambria Math"/>
              </a:rPr>
              <a:t>푉</a:t>
            </a:r>
            <a:r>
              <a:rPr sz="1500" spc="56" baseline="-20571">
                <a:solidFill>
                  <a:srgbClr val="000000"/>
                </a:solidFill>
                <a:latin typeface="KFNNBI+Cambria Math"/>
                <a:cs typeface="KFNNBI+Cambria Math"/>
              </a:rPr>
              <a:t>0</a:t>
            </a:r>
            <a:r>
              <a:rPr sz="1400">
                <a:solidFill>
                  <a:srgbClr val="000000"/>
                </a:solidFill>
                <a:latin typeface="KFNNBI+Cambria Math"/>
                <a:cs typeface="KFNNBI+Cambria Math"/>
              </a:rPr>
              <a:t>,</a:t>
            </a:r>
            <a:r>
              <a:rPr sz="1400" spc="1097">
                <a:solidFill>
                  <a:srgbClr val="000000"/>
                </a:solidFill>
                <a:latin typeface="KFNNBI+Cambria Math"/>
                <a:cs typeface="KFNNBI+Cambria Math"/>
              </a:rPr>
              <a:t> </a:t>
            </a:r>
            <a:r>
              <a:rPr sz="1400">
                <a:solidFill>
                  <a:srgbClr val="000000"/>
                </a:solidFill>
                <a:latin typeface="KFNNBI+Cambria Math"/>
                <a:cs typeface="KFNNBI+Cambria Math"/>
              </a:rPr>
              <a:t>푡</a:t>
            </a:r>
            <a:r>
              <a:rPr sz="1400" spc="111">
                <a:solidFill>
                  <a:srgbClr val="000000"/>
                </a:solidFill>
                <a:latin typeface="KFNNBI+Cambria Math"/>
                <a:cs typeface="KFNNBI+Cambria Math"/>
              </a:rPr>
              <a:t> </a:t>
            </a:r>
            <a:r>
              <a:rPr sz="1400">
                <a:solidFill>
                  <a:srgbClr val="000000"/>
                </a:solidFill>
                <a:latin typeface="KFNNBI+Cambria Math"/>
                <a:cs typeface="KFNNBI+Cambria Math"/>
              </a:rPr>
              <a:t>&gt;</a:t>
            </a:r>
            <a:r>
              <a:rPr sz="1400" spc="82">
                <a:solidFill>
                  <a:srgbClr val="000000"/>
                </a:solidFill>
                <a:latin typeface="KFNNBI+Cambria Math"/>
                <a:cs typeface="KFNNBI+Cambria Math"/>
              </a:rPr>
              <a:t> </a:t>
            </a:r>
            <a:r>
              <a:rPr sz="1400" spc="-23">
                <a:solidFill>
                  <a:srgbClr val="000000"/>
                </a:solidFill>
                <a:latin typeface="KFNNBI+Cambria Math"/>
                <a:cs typeface="KFNNBI+Cambria Math"/>
              </a:rPr>
              <a:t>푡</a:t>
            </a:r>
            <a:r>
              <a:rPr sz="1500" baseline="-20571">
                <a:solidFill>
                  <a:srgbClr val="000000"/>
                </a:solidFill>
                <a:latin typeface="KFNNBI+Cambria Math"/>
                <a:cs typeface="KFNNBI+Cambria Math"/>
              </a:rPr>
              <a:t>0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541019" y="7163799"/>
            <a:ext cx="4392498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may</a:t>
            </a:r>
            <a:r>
              <a:rPr sz="1400" spc="-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be expressed in</a:t>
            </a:r>
            <a:r>
              <a:rPr sz="140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terms</a:t>
            </a:r>
            <a:r>
              <a:rPr sz="1400" spc="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 the</a:t>
            </a:r>
            <a:r>
              <a:rPr sz="1400" spc="-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unit</a:t>
            </a:r>
            <a:r>
              <a:rPr sz="1400" spc="-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step function </a:t>
            </a:r>
            <a:r>
              <a:rPr sz="1400" spc="-11">
                <a:solidFill>
                  <a:srgbClr val="000000"/>
                </a:solidFill>
                <a:latin typeface="Times New Roman"/>
                <a:cs typeface="Times New Roman"/>
              </a:rPr>
              <a:t>as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541019" y="7363577"/>
            <a:ext cx="1680554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spc="25">
                <a:solidFill>
                  <a:srgbClr val="000000"/>
                </a:solidFill>
                <a:latin typeface="KFNNBI+Cambria Math"/>
                <a:cs typeface="KFNNBI+Cambria Math"/>
              </a:rPr>
              <a:t>푣(푡)</a:t>
            </a:r>
            <a:r>
              <a:rPr sz="1400" spc="56">
                <a:solidFill>
                  <a:srgbClr val="000000"/>
                </a:solidFill>
                <a:latin typeface="KFNNBI+Cambria Math"/>
                <a:cs typeface="KFNNBI+Cambria Math"/>
              </a:rPr>
              <a:t> </a:t>
            </a:r>
            <a:r>
              <a:rPr sz="1400">
                <a:solidFill>
                  <a:srgbClr val="000000"/>
                </a:solidFill>
                <a:latin typeface="KFNNBI+Cambria Math"/>
                <a:cs typeface="KFNNBI+Cambria Math"/>
              </a:rPr>
              <a:t>=</a:t>
            </a:r>
            <a:r>
              <a:rPr sz="1400" spc="86">
                <a:solidFill>
                  <a:srgbClr val="000000"/>
                </a:solidFill>
                <a:latin typeface="KFNNBI+Cambria Math"/>
                <a:cs typeface="KFNNBI+Cambria Math"/>
              </a:rPr>
              <a:t> </a:t>
            </a:r>
            <a:r>
              <a:rPr sz="1400">
                <a:solidFill>
                  <a:srgbClr val="000000"/>
                </a:solidFill>
                <a:latin typeface="KFNNBI+Cambria Math"/>
                <a:cs typeface="KFNNBI+Cambria Math"/>
              </a:rPr>
              <a:t>푉</a:t>
            </a:r>
            <a:r>
              <a:rPr sz="1400" spc="136">
                <a:solidFill>
                  <a:srgbClr val="000000"/>
                </a:solidFill>
                <a:latin typeface="KFNNBI+Cambria Math"/>
                <a:cs typeface="KFNNBI+Cambria Math"/>
              </a:rPr>
              <a:t> </a:t>
            </a:r>
            <a:r>
              <a:rPr sz="1400" spc="21">
                <a:solidFill>
                  <a:srgbClr val="000000"/>
                </a:solidFill>
                <a:latin typeface="KFNNBI+Cambria Math"/>
                <a:cs typeface="KFNNBI+Cambria Math"/>
              </a:rPr>
              <a:t>푢(푡</a:t>
            </a:r>
            <a:r>
              <a:rPr sz="1400">
                <a:solidFill>
                  <a:srgbClr val="000000"/>
                </a:solidFill>
                <a:latin typeface="KFNNBI+Cambria Math"/>
                <a:cs typeface="KFNNBI+Cambria Math"/>
              </a:rPr>
              <a:t> − 푡</a:t>
            </a:r>
            <a:r>
              <a:rPr sz="1400" spc="315">
                <a:solidFill>
                  <a:srgbClr val="000000"/>
                </a:solidFill>
                <a:latin typeface="KFNNBI+Cambria Math"/>
                <a:cs typeface="KFNNBI+Cambria Math"/>
              </a:rPr>
              <a:t> </a:t>
            </a:r>
            <a:r>
              <a:rPr sz="1400">
                <a:solidFill>
                  <a:srgbClr val="000000"/>
                </a:solidFill>
                <a:latin typeface="KFNNBI+Cambria Math"/>
                <a:cs typeface="KFNNBI+Cambria Math"/>
              </a:rPr>
              <a:t>)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1184452" y="7449389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KFNNBI+Cambria Math"/>
                <a:cs typeface="KFNNBI+Cambria Math"/>
              </a:rPr>
              <a:t>0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1798573" y="7449389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KFNNBI+Cambria Math"/>
                <a:cs typeface="KFNNBI+Cambria Math"/>
              </a:rPr>
              <a:t>0</a:t>
            </a:r>
          </a:p>
        </p:txBody>
      </p:sp>
      <p:sp>
        <p:nvSpPr>
          <p:cNvPr id="36" name="object 36"/>
          <p:cNvSpPr txBox="1"/>
          <p:nvPr/>
        </p:nvSpPr>
        <p:spPr>
          <a:xfrm>
            <a:off x="541019" y="7767437"/>
            <a:ext cx="7456492" cy="4818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If</a:t>
            </a:r>
            <a:r>
              <a:rPr sz="1400" spc="6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we</a:t>
            </a:r>
            <a:r>
              <a:rPr sz="1400" spc="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let</a:t>
            </a:r>
            <a:r>
              <a:rPr sz="1400" spc="8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KFNNBI+Cambria Math"/>
                <a:cs typeface="KFNNBI+Cambria Math"/>
              </a:rPr>
              <a:t>푡</a:t>
            </a:r>
            <a:r>
              <a:rPr sz="1400" spc="698">
                <a:solidFill>
                  <a:srgbClr val="000000"/>
                </a:solidFill>
                <a:latin typeface="KFNNBI+Cambria Math"/>
                <a:cs typeface="KFNNBI+Cambria Math"/>
              </a:rPr>
              <a:t> </a:t>
            </a:r>
            <a:r>
              <a:rPr sz="1400">
                <a:solidFill>
                  <a:srgbClr val="000000"/>
                </a:solidFill>
                <a:latin typeface="KFNNBI+Cambria Math"/>
                <a:cs typeface="KFNNBI+Cambria Math"/>
              </a:rPr>
              <a:t>=</a:t>
            </a:r>
            <a:r>
              <a:rPr sz="1400" spc="74">
                <a:solidFill>
                  <a:srgbClr val="000000"/>
                </a:solidFill>
                <a:latin typeface="KFNNBI+Cambria Math"/>
                <a:cs typeface="KFNNBI+Cambria Math"/>
              </a:rPr>
              <a:t> </a:t>
            </a:r>
            <a:r>
              <a:rPr sz="1400">
                <a:solidFill>
                  <a:srgbClr val="000000"/>
                </a:solidFill>
                <a:latin typeface="KFNNBI+Cambria Math"/>
                <a:cs typeface="KFNNBI+Cambria Math"/>
              </a:rPr>
              <a:t>ꢀ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then</a:t>
            </a:r>
            <a:r>
              <a:rPr sz="1400" spc="6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spc="20">
                <a:solidFill>
                  <a:srgbClr val="000000"/>
                </a:solidFill>
                <a:latin typeface="KFNNBI+Cambria Math"/>
                <a:cs typeface="KFNNBI+Cambria Math"/>
              </a:rPr>
              <a:t>푣(푡)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00" spc="6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simply</a:t>
            </a:r>
            <a:r>
              <a:rPr sz="1400" spc="5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6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step</a:t>
            </a:r>
            <a:r>
              <a:rPr sz="1400" spc="7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voltage</a:t>
            </a:r>
            <a:r>
              <a:rPr sz="1400" spc="7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KFNNBI+Cambria Math"/>
                <a:cs typeface="KFNNBI+Cambria Math"/>
              </a:rPr>
              <a:t>푉</a:t>
            </a:r>
            <a:r>
              <a:rPr sz="1400" spc="148">
                <a:solidFill>
                  <a:srgbClr val="000000"/>
                </a:solidFill>
                <a:latin typeface="KFNNBI+Cambria Math"/>
                <a:cs typeface="KFNNBI+Cambria Math"/>
              </a:rPr>
              <a:t> </a:t>
            </a:r>
            <a:r>
              <a:rPr sz="1400" spc="18">
                <a:solidFill>
                  <a:srgbClr val="000000"/>
                </a:solidFill>
                <a:latin typeface="KFNNBI+Cambria Math"/>
                <a:cs typeface="KFNNBI+Cambria Math"/>
              </a:rPr>
              <a:t>푢(푡).</a:t>
            </a:r>
            <a:r>
              <a:rPr sz="1400" spc="81">
                <a:solidFill>
                  <a:srgbClr val="000000"/>
                </a:solidFill>
                <a:latin typeface="KFNNBI+Cambria Math"/>
                <a:cs typeface="KFNNBI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400" spc="6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voltage</a:t>
            </a:r>
            <a:r>
              <a:rPr sz="1400" spc="6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source</a:t>
            </a:r>
            <a:r>
              <a:rPr sz="1400" spc="7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00" spc="6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KFNNBI+Cambria Math"/>
                <a:cs typeface="KFNNBI+Cambria Math"/>
              </a:rPr>
              <a:t>푉</a:t>
            </a:r>
            <a:r>
              <a:rPr sz="1400" spc="148">
                <a:solidFill>
                  <a:srgbClr val="000000"/>
                </a:solidFill>
                <a:latin typeface="KFNNBI+Cambria Math"/>
                <a:cs typeface="KFNNBI+Cambria Math"/>
              </a:rPr>
              <a:t> </a:t>
            </a:r>
            <a:r>
              <a:rPr sz="1400" spc="27">
                <a:solidFill>
                  <a:srgbClr val="000000"/>
                </a:solidFill>
                <a:latin typeface="KFNNBI+Cambria Math"/>
                <a:cs typeface="KFNNBI+Cambria Math"/>
              </a:rPr>
              <a:t>푢(푡)</a:t>
            </a:r>
            <a:r>
              <a:rPr sz="1400" spc="-40">
                <a:solidFill>
                  <a:srgbClr val="000000"/>
                </a:solidFill>
                <a:latin typeface="KFNNBI+Cambria Math"/>
                <a:cs typeface="KFNNBI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</a:p>
        </p:txBody>
      </p:sp>
      <p:sp>
        <p:nvSpPr>
          <p:cNvPr id="37" name="object 37"/>
          <p:cNvSpPr txBox="1"/>
          <p:nvPr/>
        </p:nvSpPr>
        <p:spPr>
          <a:xfrm>
            <a:off x="1272794" y="7859345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KFNNBI+Cambria Math"/>
                <a:cs typeface="KFNNBI+Cambria Math"/>
              </a:rPr>
              <a:t>0</a:t>
            </a:r>
          </a:p>
        </p:txBody>
      </p:sp>
      <p:sp>
        <p:nvSpPr>
          <p:cNvPr id="38" name="object 38"/>
          <p:cNvSpPr txBox="1"/>
          <p:nvPr/>
        </p:nvSpPr>
        <p:spPr>
          <a:xfrm>
            <a:off x="4391533" y="7859345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KFNNBI+Cambria Math"/>
                <a:cs typeface="KFNNBI+Cambria Math"/>
              </a:rPr>
              <a:t>0</a:t>
            </a:r>
          </a:p>
        </p:txBody>
      </p:sp>
      <p:sp>
        <p:nvSpPr>
          <p:cNvPr id="39" name="object 39"/>
          <p:cNvSpPr txBox="1"/>
          <p:nvPr/>
        </p:nvSpPr>
        <p:spPr>
          <a:xfrm>
            <a:off x="6456934" y="7859345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KFNNBI+Cambria Math"/>
                <a:cs typeface="KFNNBI+Cambria Math"/>
              </a:rPr>
              <a:t>0</a:t>
            </a:r>
          </a:p>
        </p:txBody>
      </p:sp>
      <p:sp>
        <p:nvSpPr>
          <p:cNvPr id="40" name="object 40"/>
          <p:cNvSpPr txBox="1"/>
          <p:nvPr/>
        </p:nvSpPr>
        <p:spPr>
          <a:xfrm>
            <a:off x="541019" y="7989808"/>
            <a:ext cx="7455779" cy="8729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shown</a:t>
            </a:r>
            <a:r>
              <a:rPr sz="1400" spc="8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00" spc="1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Fig.4.3</a:t>
            </a:r>
            <a:r>
              <a:rPr sz="1400" spc="93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(a)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;</a:t>
            </a:r>
            <a:r>
              <a:rPr sz="1400" spc="8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its</a:t>
            </a:r>
            <a:r>
              <a:rPr sz="1400" spc="8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equivalent</a:t>
            </a:r>
            <a:r>
              <a:rPr sz="1400" spc="8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circuit</a:t>
            </a:r>
            <a:r>
              <a:rPr sz="1400" spc="8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00" spc="8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shown</a:t>
            </a:r>
            <a:r>
              <a:rPr sz="1400" spc="1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00" spc="10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Fig.4.3</a:t>
            </a:r>
            <a:r>
              <a:rPr sz="1400" spc="93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(b)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.</a:t>
            </a:r>
            <a:r>
              <a:rPr sz="140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It</a:t>
            </a:r>
            <a:r>
              <a:rPr sz="1400" spc="9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00" spc="8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evident</a:t>
            </a:r>
            <a:r>
              <a:rPr sz="1400" spc="8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00" spc="11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Fig.4.3</a:t>
            </a:r>
          </a:p>
          <a:p>
            <a:pPr marL="0" marR="0">
              <a:lnSpc>
                <a:spcPts val="1554"/>
              </a:lnSpc>
              <a:spcBef>
                <a:spcPts val="3"/>
              </a:spcBef>
              <a:spcAft>
                <a:spcPct val="0"/>
              </a:spcAft>
            </a:pP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(b)</a:t>
            </a:r>
            <a:r>
              <a:rPr sz="1400" spc="14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that</a:t>
            </a:r>
            <a:r>
              <a:rPr sz="1400" spc="14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terminals</a:t>
            </a:r>
            <a:r>
              <a:rPr sz="1400" spc="15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-</a:t>
            </a: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b</a:t>
            </a:r>
            <a:r>
              <a:rPr sz="1400" i="1" spc="1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are</a:t>
            </a:r>
            <a:r>
              <a:rPr sz="1400" spc="14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short</a:t>
            </a:r>
            <a:r>
              <a:rPr sz="1400" spc="15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circuited</a:t>
            </a:r>
            <a:r>
              <a:rPr sz="1400" spc="15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</a:t>
            </a: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v</a:t>
            </a:r>
            <a:r>
              <a:rPr sz="1400" i="1" spc="14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400" spc="14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0)</a:t>
            </a:r>
            <a:r>
              <a:rPr sz="1400" spc="1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for</a:t>
            </a:r>
            <a:r>
              <a:rPr sz="1400" spc="14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t</a:t>
            </a:r>
            <a:r>
              <a:rPr sz="1400" i="1" spc="1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&lt;</a:t>
            </a:r>
            <a:r>
              <a:rPr sz="1400" spc="14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0</a:t>
            </a:r>
            <a:r>
              <a:rPr sz="1400" spc="14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400" spc="14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that</a:t>
            </a:r>
            <a:r>
              <a:rPr sz="1400" spc="15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v</a:t>
            </a:r>
            <a:r>
              <a:rPr sz="1400" i="1" spc="14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400" spc="14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V</a:t>
            </a:r>
            <a:r>
              <a:rPr sz="1350" baseline="-11142">
                <a:solidFill>
                  <a:srgbClr val="000000"/>
                </a:solidFill>
                <a:latin typeface="Times New Roman"/>
                <a:cs typeface="Times New Roman"/>
              </a:rPr>
              <a:t>0</a:t>
            </a:r>
            <a:r>
              <a:rPr sz="1350" spc="160" baseline="-1114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appears</a:t>
            </a:r>
            <a:r>
              <a:rPr sz="1400" spc="1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at</a:t>
            </a:r>
            <a:r>
              <a:rPr sz="1400" spc="14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</a:p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terminals</a:t>
            </a:r>
          </a:p>
        </p:txBody>
      </p:sp>
      <p:sp>
        <p:nvSpPr>
          <p:cNvPr id="41" name="object 41"/>
          <p:cNvSpPr txBox="1"/>
          <p:nvPr/>
        </p:nvSpPr>
        <p:spPr>
          <a:xfrm>
            <a:off x="3711828" y="10062264"/>
            <a:ext cx="352240" cy="3807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7"/>
              </a:lnSpc>
              <a:spcBef>
                <a:spcPct val="0"/>
              </a:spcBef>
              <a:spcAft>
                <a:spcPct val="0"/>
              </a:spcAft>
            </a:pPr>
            <a:r>
              <a:rPr sz="1100">
                <a:solidFill>
                  <a:srgbClr val="000000"/>
                </a:solidFill>
                <a:latin typeface="Calibri"/>
                <a:cs typeface="Calibri"/>
              </a:rPr>
              <a:t>14</a:t>
            </a:r>
          </a:p>
        </p:txBody>
      </p:sp>
      <p:sp>
        <p:nvSpPr>
          <p:cNvPr id="43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3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2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1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0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9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8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7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6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5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4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3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2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0" name="object 1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" name="object 2"/>
          <p:cNvSpPr/>
          <p:nvPr/>
        </p:nvSpPr>
        <p:spPr>
          <a:xfrm>
            <a:off x="304800" y="293116"/>
            <a:ext cx="6952488" cy="10084002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3934714" y="10122699"/>
            <a:ext cx="105790" cy="52501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541019" y="527805"/>
            <a:ext cx="1354671" cy="5673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University of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Diyala</a:t>
            </a:r>
          </a:p>
          <a:p>
            <a:pPr marL="0" marR="0">
              <a:lnSpc>
                <a:spcPts val="1311"/>
              </a:lnSpc>
              <a:spcBef>
                <a:spcPts val="94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Engineering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College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956936" y="527805"/>
            <a:ext cx="1199208" cy="3951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Electrical Circuits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521205" y="2874762"/>
            <a:ext cx="5201389" cy="5008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Fig.4.3 (a)</a:t>
            </a:r>
            <a:r>
              <a:rPr sz="1400" spc="11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 voltage source</a:t>
            </a:r>
            <a:r>
              <a:rPr sz="1400" spc="-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spc="-191">
                <a:solidFill>
                  <a:srgbClr val="000000"/>
                </a:solidFill>
                <a:latin typeface="BAGVQE+Cambria Math"/>
                <a:cs typeface="BAGVQE+Cambria Math"/>
              </a:rPr>
              <a:t>푉</a:t>
            </a:r>
            <a:r>
              <a:rPr sz="1500" spc="68" baseline="-20571">
                <a:solidFill>
                  <a:srgbClr val="000000"/>
                </a:solidFill>
                <a:latin typeface="BAGVQE+Cambria Math"/>
                <a:cs typeface="BAGVQE+Cambria Math"/>
              </a:rPr>
              <a:t>0</a:t>
            </a:r>
            <a:r>
              <a:rPr sz="1400" spc="21">
                <a:solidFill>
                  <a:srgbClr val="000000"/>
                </a:solidFill>
                <a:latin typeface="BAGVQE+Cambria Math"/>
                <a:cs typeface="BAGVQE+Cambria Math"/>
              </a:rPr>
              <a:t>푢(푡)</a:t>
            </a:r>
            <a:r>
              <a:rPr sz="1400" spc="11">
                <a:solidFill>
                  <a:srgbClr val="000000"/>
                </a:solidFill>
                <a:latin typeface="BAGVQE+Cambria Math"/>
                <a:cs typeface="BAGVQE+Cambria Math"/>
              </a:rPr>
              <a:t> </a:t>
            </a: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(b)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its equivalent circuit.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41019" y="3242046"/>
            <a:ext cx="7458026" cy="9797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for </a:t>
            </a:r>
            <a:r>
              <a:rPr sz="1400">
                <a:solidFill>
                  <a:srgbClr val="000000"/>
                </a:solidFill>
                <a:latin typeface="BAGVQE+Cambria Math"/>
                <a:cs typeface="BAGVQE+Cambria Math"/>
              </a:rPr>
              <a:t>푡</a:t>
            </a:r>
            <a:r>
              <a:rPr sz="1400" spc="111">
                <a:solidFill>
                  <a:srgbClr val="000000"/>
                </a:solidFill>
                <a:latin typeface="BAGVQE+Cambria Math"/>
                <a:cs typeface="BAGVQE+Cambria Math"/>
              </a:rPr>
              <a:t> </a:t>
            </a:r>
            <a:r>
              <a:rPr sz="1400">
                <a:solidFill>
                  <a:srgbClr val="000000"/>
                </a:solidFill>
                <a:latin typeface="BAGVQE+Cambria Math"/>
                <a:cs typeface="BAGVQE+Cambria Math"/>
              </a:rPr>
              <a:t>&gt;</a:t>
            </a:r>
            <a:r>
              <a:rPr sz="1400" spc="82">
                <a:solidFill>
                  <a:srgbClr val="000000"/>
                </a:solidFill>
                <a:latin typeface="BAGVQE+Cambria Math"/>
                <a:cs typeface="BAGVQE+Cambria Math"/>
              </a:rPr>
              <a:t> </a:t>
            </a:r>
            <a:r>
              <a:rPr sz="1400">
                <a:solidFill>
                  <a:srgbClr val="000000"/>
                </a:solidFill>
                <a:latin typeface="BAGVQE+Cambria Math"/>
                <a:cs typeface="BAGVQE+Cambria Math"/>
              </a:rPr>
              <a:t>ꢀ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. Similarly, a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current source of</a:t>
            </a:r>
            <a:r>
              <a:rPr sz="140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spc="-86">
                <a:solidFill>
                  <a:srgbClr val="000000"/>
                </a:solidFill>
                <a:latin typeface="BAGVQE+Cambria Math"/>
                <a:cs typeface="BAGVQE+Cambria Math"/>
              </a:rPr>
              <a:t>퐼</a:t>
            </a:r>
            <a:r>
              <a:rPr sz="1500" spc="68" baseline="-20571">
                <a:solidFill>
                  <a:srgbClr val="000000"/>
                </a:solidFill>
                <a:latin typeface="BAGVQE+Cambria Math"/>
                <a:cs typeface="BAGVQE+Cambria Math"/>
              </a:rPr>
              <a:t>0</a:t>
            </a:r>
            <a:r>
              <a:rPr sz="1400" spc="23">
                <a:solidFill>
                  <a:srgbClr val="000000"/>
                </a:solidFill>
                <a:latin typeface="BAGVQE+Cambria Math"/>
                <a:cs typeface="BAGVQE+Cambria Math"/>
              </a:rPr>
              <a:t>푢(푡)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 shown</a:t>
            </a:r>
            <a:r>
              <a:rPr sz="140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00" spc="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Fig.4.4</a:t>
            </a:r>
            <a:r>
              <a:rPr sz="1400" spc="25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(a)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, while its</a:t>
            </a:r>
            <a:r>
              <a:rPr sz="1400" spc="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equivalent</a:t>
            </a:r>
          </a:p>
          <a:p>
            <a:pPr marL="0" marR="0">
              <a:lnSpc>
                <a:spcPts val="1645"/>
              </a:lnSpc>
              <a:spcBef>
                <a:spcPts val="9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circuit</a:t>
            </a:r>
            <a:r>
              <a:rPr sz="1400" spc="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00" spc="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00" spc="3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Fig.4.4</a:t>
            </a:r>
            <a:r>
              <a:rPr sz="1400" spc="21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(b)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.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Notice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that</a:t>
            </a:r>
            <a:r>
              <a:rPr sz="1400" spc="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for</a:t>
            </a:r>
            <a:r>
              <a:rPr sz="1400" spc="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BAGVQE+Cambria Math"/>
                <a:cs typeface="BAGVQE+Cambria Math"/>
              </a:rPr>
              <a:t>푡</a:t>
            </a:r>
            <a:r>
              <a:rPr sz="1400" spc="111">
                <a:solidFill>
                  <a:srgbClr val="000000"/>
                </a:solidFill>
                <a:latin typeface="BAGVQE+Cambria Math"/>
                <a:cs typeface="BAGVQE+Cambria Math"/>
              </a:rPr>
              <a:t> </a:t>
            </a:r>
            <a:r>
              <a:rPr sz="1400">
                <a:solidFill>
                  <a:srgbClr val="000000"/>
                </a:solidFill>
                <a:latin typeface="BAGVQE+Cambria Math"/>
                <a:cs typeface="BAGVQE+Cambria Math"/>
              </a:rPr>
              <a:t>&lt;</a:t>
            </a:r>
            <a:r>
              <a:rPr sz="1400" spc="82">
                <a:solidFill>
                  <a:srgbClr val="000000"/>
                </a:solidFill>
                <a:latin typeface="BAGVQE+Cambria Math"/>
                <a:cs typeface="BAGVQE+Cambria Math"/>
              </a:rPr>
              <a:t> </a:t>
            </a:r>
            <a:r>
              <a:rPr sz="1400">
                <a:solidFill>
                  <a:srgbClr val="000000"/>
                </a:solidFill>
                <a:latin typeface="BAGVQE+Cambria Math"/>
                <a:cs typeface="BAGVQE+Cambria Math"/>
              </a:rPr>
              <a:t>ꢀ,</a:t>
            </a:r>
            <a:r>
              <a:rPr sz="1400" spc="46">
                <a:solidFill>
                  <a:srgbClr val="000000"/>
                </a:solidFill>
                <a:latin typeface="BAGVQE+Cambria Math"/>
                <a:cs typeface="BAGVQE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there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 an</a:t>
            </a:r>
            <a:r>
              <a:rPr sz="1400" spc="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open</a:t>
            </a:r>
            <a:r>
              <a:rPr sz="1400" spc="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circuit</a:t>
            </a:r>
            <a:r>
              <a:rPr sz="1400" spc="3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BAGVQE+Cambria Math"/>
                <a:cs typeface="BAGVQE+Cambria Math"/>
              </a:rPr>
              <a:t>(ꢁ</a:t>
            </a:r>
            <a:r>
              <a:rPr sz="1400" spc="116">
                <a:solidFill>
                  <a:srgbClr val="000000"/>
                </a:solidFill>
                <a:latin typeface="BAGVQE+Cambria Math"/>
                <a:cs typeface="BAGVQE+Cambria Math"/>
              </a:rPr>
              <a:t> </a:t>
            </a:r>
            <a:r>
              <a:rPr sz="1400">
                <a:solidFill>
                  <a:srgbClr val="000000"/>
                </a:solidFill>
                <a:latin typeface="BAGVQE+Cambria Math"/>
                <a:cs typeface="BAGVQE+Cambria Math"/>
              </a:rPr>
              <a:t>=</a:t>
            </a:r>
            <a:r>
              <a:rPr sz="1400" spc="74">
                <a:solidFill>
                  <a:srgbClr val="000000"/>
                </a:solidFill>
                <a:latin typeface="BAGVQE+Cambria Math"/>
                <a:cs typeface="BAGVQE+Cambria Math"/>
              </a:rPr>
              <a:t> </a:t>
            </a:r>
            <a:r>
              <a:rPr sz="1400">
                <a:solidFill>
                  <a:srgbClr val="000000"/>
                </a:solidFill>
                <a:latin typeface="BAGVQE+Cambria Math"/>
                <a:cs typeface="BAGVQE+Cambria Math"/>
              </a:rPr>
              <a:t>ꢀ)</a:t>
            </a:r>
            <a:r>
              <a:rPr sz="1400" spc="41">
                <a:solidFill>
                  <a:srgbClr val="000000"/>
                </a:solidFill>
                <a:latin typeface="BAGVQE+Cambria Math"/>
                <a:cs typeface="BAGVQE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,</a:t>
            </a:r>
            <a:r>
              <a:rPr sz="1400" spc="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40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that</a:t>
            </a:r>
            <a:r>
              <a:rPr sz="1400" spc="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BAGVQE+Cambria Math"/>
                <a:cs typeface="BAGVQE+Cambria Math"/>
              </a:rPr>
              <a:t>ꢁ</a:t>
            </a:r>
            <a:r>
              <a:rPr sz="1400" spc="136">
                <a:solidFill>
                  <a:srgbClr val="000000"/>
                </a:solidFill>
                <a:latin typeface="BAGVQE+Cambria Math"/>
                <a:cs typeface="BAGVQE+Cambria Math"/>
              </a:rPr>
              <a:t> </a:t>
            </a:r>
            <a:r>
              <a:rPr sz="1400">
                <a:solidFill>
                  <a:srgbClr val="000000"/>
                </a:solidFill>
                <a:latin typeface="BAGVQE+Cambria Math"/>
                <a:cs typeface="BAGVQE+Cambria Math"/>
              </a:rPr>
              <a:t>=</a:t>
            </a:r>
          </a:p>
          <a:p>
            <a:pPr marL="0" marR="0">
              <a:lnSpc>
                <a:spcPts val="1645"/>
              </a:lnSpc>
              <a:spcBef>
                <a:spcPts val="288"/>
              </a:spcBef>
              <a:spcAft>
                <a:spcPct val="0"/>
              </a:spcAft>
            </a:pPr>
            <a:r>
              <a:rPr sz="1400" spc="-86">
                <a:solidFill>
                  <a:srgbClr val="000000"/>
                </a:solidFill>
                <a:latin typeface="BAGVQE+Cambria Math"/>
                <a:cs typeface="BAGVQE+Cambria Math"/>
              </a:rPr>
              <a:t>퐼</a:t>
            </a:r>
            <a:r>
              <a:rPr sz="1500" baseline="-20571">
                <a:solidFill>
                  <a:srgbClr val="000000"/>
                </a:solidFill>
                <a:latin typeface="BAGVQE+Cambria Math"/>
                <a:cs typeface="BAGVQE+Cambria Math"/>
              </a:rPr>
              <a:t>0</a:t>
            </a:r>
            <a:r>
              <a:rPr sz="1500" spc="74" baseline="-20571">
                <a:solidFill>
                  <a:srgbClr val="000000"/>
                </a:solidFill>
                <a:latin typeface="BAGVQE+Cambria Math"/>
                <a:cs typeface="BAGVQE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flows for </a:t>
            </a:r>
            <a:r>
              <a:rPr sz="1400">
                <a:solidFill>
                  <a:srgbClr val="000000"/>
                </a:solidFill>
                <a:latin typeface="BAGVQE+Cambria Math"/>
                <a:cs typeface="BAGVQE+Cambria Math"/>
              </a:rPr>
              <a:t>푡</a:t>
            </a:r>
            <a:r>
              <a:rPr sz="1400" spc="123">
                <a:solidFill>
                  <a:srgbClr val="000000"/>
                </a:solidFill>
                <a:latin typeface="BAGVQE+Cambria Math"/>
                <a:cs typeface="BAGVQE+Cambria Math"/>
              </a:rPr>
              <a:t> </a:t>
            </a:r>
            <a:r>
              <a:rPr sz="1400">
                <a:solidFill>
                  <a:srgbClr val="000000"/>
                </a:solidFill>
                <a:latin typeface="BAGVQE+Cambria Math"/>
                <a:cs typeface="BAGVQE+Cambria Math"/>
              </a:rPr>
              <a:t>&gt;</a:t>
            </a:r>
            <a:r>
              <a:rPr sz="1400" spc="70">
                <a:solidFill>
                  <a:srgbClr val="000000"/>
                </a:solidFill>
                <a:latin typeface="BAGVQE+Cambria Math"/>
                <a:cs typeface="BAGVQE+Cambria Math"/>
              </a:rPr>
              <a:t> </a:t>
            </a:r>
            <a:r>
              <a:rPr sz="1400">
                <a:solidFill>
                  <a:srgbClr val="000000"/>
                </a:solidFill>
                <a:latin typeface="BAGVQE+Cambria Math"/>
                <a:cs typeface="BAGVQE+Cambria Math"/>
              </a:rPr>
              <a:t>ꢀ.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547113" y="5839323"/>
            <a:ext cx="5141800" cy="5010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Fig.4.4 (a)</a:t>
            </a:r>
            <a:r>
              <a:rPr sz="1400" spc="11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 current source</a:t>
            </a:r>
            <a:r>
              <a:rPr sz="1400" spc="-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00" spc="-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spc="-86">
                <a:solidFill>
                  <a:srgbClr val="000000"/>
                </a:solidFill>
                <a:latin typeface="BAGVQE+Cambria Math"/>
                <a:cs typeface="BAGVQE+Cambria Math"/>
              </a:rPr>
              <a:t>퐼</a:t>
            </a:r>
            <a:r>
              <a:rPr sz="1500" spc="68" baseline="-20714">
                <a:solidFill>
                  <a:srgbClr val="000000"/>
                </a:solidFill>
                <a:latin typeface="BAGVQE+Cambria Math"/>
                <a:cs typeface="BAGVQE+Cambria Math"/>
              </a:rPr>
              <a:t>0</a:t>
            </a:r>
            <a:r>
              <a:rPr sz="1400" spc="21">
                <a:solidFill>
                  <a:srgbClr val="000000"/>
                </a:solidFill>
                <a:latin typeface="BAGVQE+Cambria Math"/>
                <a:cs typeface="BAGVQE+Cambria Math"/>
              </a:rPr>
              <a:t>푢(푡)</a:t>
            </a:r>
            <a:r>
              <a:rPr sz="1400" spc="11">
                <a:solidFill>
                  <a:srgbClr val="000000"/>
                </a:solidFill>
                <a:latin typeface="BAGVQE+Cambria Math"/>
                <a:cs typeface="BAGVQE+Cambria Math"/>
              </a:rPr>
              <a:t> </a:t>
            </a: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(b)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its equivalent circuit.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541019" y="6578465"/>
            <a:ext cx="7457246" cy="9946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8904" marR="0">
              <a:lnSpc>
                <a:spcPts val="1748"/>
              </a:lnSpc>
              <a:spcBef>
                <a:spcPct val="0"/>
              </a:spcBef>
              <a:spcAft>
                <a:spcPct val="0"/>
              </a:spcAft>
            </a:pPr>
            <a:r>
              <a:rPr sz="1600" i="1">
                <a:solidFill>
                  <a:srgbClr val="FF0000"/>
                </a:solidFill>
                <a:latin typeface="Monotype Corsiva"/>
                <a:cs typeface="Monotype Corsiva"/>
              </a:rPr>
              <a:t>4.2) </a:t>
            </a:r>
            <a:r>
              <a:rPr sz="1600" u="sng">
                <a:solidFill>
                  <a:srgbClr val="FF0000"/>
                </a:solidFill>
                <a:latin typeface="Monotype Corsiva"/>
                <a:cs typeface="Monotype Corsiva"/>
              </a:rPr>
              <a:t>Unit impulse function</a:t>
            </a:r>
          </a:p>
          <a:p>
            <a:pPr marL="0" marR="0">
              <a:lnSpc>
                <a:spcPts val="1645"/>
              </a:lnSpc>
              <a:spcBef>
                <a:spcPts val="32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15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derivative</a:t>
            </a:r>
            <a:r>
              <a:rPr sz="1400" spc="15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00" spc="14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14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unit</a:t>
            </a:r>
            <a:r>
              <a:rPr sz="1400" spc="15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step</a:t>
            </a:r>
            <a:r>
              <a:rPr sz="1400" spc="15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function</a:t>
            </a:r>
            <a:r>
              <a:rPr sz="1400" spc="19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spc="23">
                <a:solidFill>
                  <a:srgbClr val="000000"/>
                </a:solidFill>
                <a:latin typeface="BAGVQE+Cambria Math"/>
                <a:cs typeface="BAGVQE+Cambria Math"/>
              </a:rPr>
              <a:t>푢(푡)</a:t>
            </a:r>
            <a:r>
              <a:rPr sz="1400" spc="179">
                <a:solidFill>
                  <a:srgbClr val="000000"/>
                </a:solidFill>
                <a:latin typeface="BAGVQE+Cambria Math"/>
                <a:cs typeface="BAGVQE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00" spc="15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14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unit</a:t>
            </a:r>
            <a:r>
              <a:rPr sz="1400" i="1" spc="151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impulse</a:t>
            </a:r>
            <a:r>
              <a:rPr sz="1400" i="1" spc="157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function</a:t>
            </a:r>
            <a:r>
              <a:rPr sz="1400" i="1" spc="19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(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or</a:t>
            </a:r>
            <a:r>
              <a:rPr sz="1400" i="1" spc="16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delta</a:t>
            </a:r>
            <a:r>
              <a:rPr sz="1400" i="1" spc="17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function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)</a:t>
            </a:r>
          </a:p>
          <a:p>
            <a:pPr marL="0" marR="0">
              <a:lnSpc>
                <a:spcPts val="1645"/>
              </a:lnSpc>
              <a:spcBef>
                <a:spcPts val="208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BAGVQE+Cambria Math"/>
                <a:cs typeface="BAGVQE+Cambria Math"/>
              </a:rPr>
              <a:t>휹(풕)</a:t>
            </a:r>
            <a:r>
              <a:rPr sz="1400" spc="18">
                <a:solidFill>
                  <a:srgbClr val="000000"/>
                </a:solidFill>
                <a:latin typeface="BAGVQE+Cambria Math"/>
                <a:cs typeface="BAGVQE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, which we write </a:t>
            </a:r>
            <a:r>
              <a:rPr sz="1400" spc="-11">
                <a:solidFill>
                  <a:srgbClr val="000000"/>
                </a:solidFill>
                <a:latin typeface="Times New Roman"/>
                <a:cs typeface="Times New Roman"/>
              </a:rPr>
              <a:t>as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2016505" y="7430633"/>
            <a:ext cx="365431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BAGVQE+Cambria Math"/>
                <a:cs typeface="BAGVQE+Cambria Math"/>
              </a:rPr>
              <a:t>ꢀ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3348863" y="7430633"/>
            <a:ext cx="690297" cy="8994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811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BAGVQE+Cambria Math"/>
                <a:cs typeface="BAGVQE+Cambria Math"/>
              </a:rPr>
              <a:t>푡</a:t>
            </a:r>
            <a:r>
              <a:rPr sz="1400" spc="111">
                <a:solidFill>
                  <a:srgbClr val="000000"/>
                </a:solidFill>
                <a:latin typeface="BAGVQE+Cambria Math"/>
                <a:cs typeface="BAGVQE+Cambria Math"/>
              </a:rPr>
              <a:t> </a:t>
            </a:r>
            <a:r>
              <a:rPr sz="1400">
                <a:solidFill>
                  <a:srgbClr val="000000"/>
                </a:solidFill>
                <a:latin typeface="BAGVQE+Cambria Math"/>
                <a:cs typeface="BAGVQE+Cambria Math"/>
              </a:rPr>
              <a:t>&lt;</a:t>
            </a:r>
            <a:r>
              <a:rPr sz="1400" spc="73">
                <a:solidFill>
                  <a:srgbClr val="000000"/>
                </a:solidFill>
                <a:latin typeface="BAGVQE+Cambria Math"/>
                <a:cs typeface="BAGVQE+Cambria Math"/>
              </a:rPr>
              <a:t> </a:t>
            </a:r>
            <a:r>
              <a:rPr sz="1400">
                <a:solidFill>
                  <a:srgbClr val="000000"/>
                </a:solidFill>
                <a:latin typeface="BAGVQE+Cambria Math"/>
                <a:cs typeface="BAGVQE+Cambria Math"/>
              </a:rPr>
              <a:t>ꢀ</a:t>
            </a:r>
          </a:p>
          <a:p>
            <a:pPr marL="13715" marR="0">
              <a:lnSpc>
                <a:spcPts val="1644"/>
              </a:lnSpc>
              <a:spcBef>
                <a:spcPts val="5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BAGVQE+Cambria Math"/>
                <a:cs typeface="BAGVQE+Cambria Math"/>
              </a:rPr>
              <a:t>푡</a:t>
            </a:r>
            <a:r>
              <a:rPr sz="1400" spc="99">
                <a:solidFill>
                  <a:srgbClr val="000000"/>
                </a:solidFill>
                <a:latin typeface="BAGVQE+Cambria Math"/>
                <a:cs typeface="BAGVQE+Cambria Math"/>
              </a:rPr>
              <a:t> </a:t>
            </a:r>
            <a:r>
              <a:rPr sz="1400">
                <a:solidFill>
                  <a:srgbClr val="000000"/>
                </a:solidFill>
                <a:latin typeface="BAGVQE+Cambria Math"/>
                <a:cs typeface="BAGVQE+Cambria Math"/>
              </a:rPr>
              <a:t>=</a:t>
            </a:r>
            <a:r>
              <a:rPr sz="1400" spc="87">
                <a:solidFill>
                  <a:srgbClr val="000000"/>
                </a:solidFill>
                <a:latin typeface="BAGVQE+Cambria Math"/>
                <a:cs typeface="BAGVQE+Cambria Math"/>
              </a:rPr>
              <a:t> </a:t>
            </a:r>
            <a:r>
              <a:rPr sz="1400">
                <a:solidFill>
                  <a:srgbClr val="000000"/>
                </a:solidFill>
                <a:latin typeface="BAGVQE+Cambria Math"/>
                <a:cs typeface="BAGVQE+Cambria Math"/>
              </a:rPr>
              <a:t>ꢀ</a:t>
            </a:r>
          </a:p>
          <a:p>
            <a:pPr marL="0" marR="0">
              <a:lnSpc>
                <a:spcPts val="1645"/>
              </a:lnSpc>
              <a:spcBef>
                <a:spcPts val="96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BAGVQE+Cambria Math"/>
                <a:cs typeface="BAGVQE+Cambria Math"/>
              </a:rPr>
              <a:t>푡</a:t>
            </a:r>
            <a:r>
              <a:rPr sz="1400" spc="111">
                <a:solidFill>
                  <a:srgbClr val="000000"/>
                </a:solidFill>
                <a:latin typeface="BAGVQE+Cambria Math"/>
                <a:cs typeface="BAGVQE+Cambria Math"/>
              </a:rPr>
              <a:t> </a:t>
            </a:r>
            <a:r>
              <a:rPr sz="1400">
                <a:solidFill>
                  <a:srgbClr val="000000"/>
                </a:solidFill>
                <a:latin typeface="BAGVQE+Cambria Math"/>
                <a:cs typeface="BAGVQE+Cambria Math"/>
              </a:rPr>
              <a:t>&gt;</a:t>
            </a:r>
            <a:r>
              <a:rPr sz="1400" spc="85">
                <a:solidFill>
                  <a:srgbClr val="000000"/>
                </a:solidFill>
                <a:latin typeface="BAGVQE+Cambria Math"/>
                <a:cs typeface="BAGVQE+Cambria Math"/>
              </a:rPr>
              <a:t> </a:t>
            </a:r>
            <a:r>
              <a:rPr sz="1400">
                <a:solidFill>
                  <a:srgbClr val="000000"/>
                </a:solidFill>
                <a:latin typeface="BAGVQE+Cambria Math"/>
                <a:cs typeface="BAGVQE+Cambria Math"/>
              </a:rPr>
              <a:t>ꢀ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164640" y="7578928"/>
            <a:ext cx="271348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BAGVQE+Cambria Math"/>
                <a:cs typeface="BAGVQE+Cambria Math"/>
              </a:rPr>
              <a:t>푑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541019" y="7628753"/>
            <a:ext cx="773593" cy="4818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spc="31">
                <a:solidFill>
                  <a:srgbClr val="000000"/>
                </a:solidFill>
                <a:latin typeface="BAGVQE+Cambria Math"/>
                <a:cs typeface="BAGVQE+Cambria Math"/>
              </a:rPr>
              <a:t>훿(푡)</a:t>
            </a:r>
            <a:r>
              <a:rPr sz="1400" spc="38">
                <a:solidFill>
                  <a:srgbClr val="000000"/>
                </a:solidFill>
                <a:latin typeface="BAGVQE+Cambria Math"/>
                <a:cs typeface="BAGVQE+Cambria Math"/>
              </a:rPr>
              <a:t> </a:t>
            </a:r>
            <a:r>
              <a:rPr sz="1400">
                <a:solidFill>
                  <a:srgbClr val="000000"/>
                </a:solidFill>
                <a:latin typeface="BAGVQE+Cambria Math"/>
                <a:cs typeface="BAGVQE+Cambria Math"/>
              </a:rPr>
              <a:t>=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1345946" y="7628753"/>
            <a:ext cx="1808968" cy="7012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spc="25">
                <a:solidFill>
                  <a:srgbClr val="000000"/>
                </a:solidFill>
                <a:latin typeface="BAGVQE+Cambria Math"/>
                <a:cs typeface="BAGVQE+Cambria Math"/>
              </a:rPr>
              <a:t>푢(푡)</a:t>
            </a:r>
            <a:r>
              <a:rPr sz="1400" spc="43">
                <a:solidFill>
                  <a:srgbClr val="000000"/>
                </a:solidFill>
                <a:latin typeface="BAGVQE+Cambria Math"/>
                <a:cs typeface="BAGVQE+Cambria Math"/>
              </a:rPr>
              <a:t> </a:t>
            </a:r>
            <a:r>
              <a:rPr sz="1400">
                <a:solidFill>
                  <a:srgbClr val="000000"/>
                </a:solidFill>
                <a:latin typeface="BAGVQE+Cambria Math"/>
                <a:cs typeface="BAGVQE+Cambria Math"/>
              </a:rPr>
              <a:t>=</a:t>
            </a:r>
            <a:r>
              <a:rPr sz="1400" spc="385">
                <a:solidFill>
                  <a:srgbClr val="000000"/>
                </a:solidFill>
                <a:latin typeface="BAGVQE+Cambria Math"/>
                <a:cs typeface="BAGVQE+Cambria Math"/>
              </a:rPr>
              <a:t> </a:t>
            </a:r>
            <a:r>
              <a:rPr sz="1400">
                <a:solidFill>
                  <a:srgbClr val="000000"/>
                </a:solidFill>
                <a:latin typeface="BAGVQE+Cambria Math"/>
                <a:cs typeface="BAGVQE+Cambria Math"/>
              </a:rPr>
              <a:t>{푈푛ꢃ푒푓ꢁ푛푒ꢃ</a:t>
            </a:r>
          </a:p>
          <a:p>
            <a:pPr marL="688847" marR="0">
              <a:lnSpc>
                <a:spcPts val="1645"/>
              </a:lnSpc>
              <a:spcBef>
                <a:spcPts val="96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BAGVQE+Cambria Math"/>
                <a:cs typeface="BAGVQE+Cambria Math"/>
              </a:rPr>
              <a:t>ꢀ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6681216" y="7643860"/>
            <a:ext cx="609052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(4.6)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1137208" y="7774000"/>
            <a:ext cx="32705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BAGVQE+Cambria Math"/>
                <a:cs typeface="BAGVQE+Cambria Math"/>
              </a:rPr>
              <a:t>푑ꢂ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541019" y="8041757"/>
            <a:ext cx="7455628" cy="16119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Arial"/>
                <a:cs typeface="Arial"/>
              </a:rPr>
              <a:t>The</a:t>
            </a:r>
            <a:r>
              <a:rPr sz="1400" spc="285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>
                <a:solidFill>
                  <a:srgbClr val="009E70"/>
                </a:solidFill>
                <a:latin typeface="Arial"/>
                <a:cs typeface="Arial"/>
              </a:rPr>
              <a:t>unit</a:t>
            </a:r>
            <a:r>
              <a:rPr sz="1400" spc="280">
                <a:solidFill>
                  <a:srgbClr val="009E70"/>
                </a:solidFill>
                <a:latin typeface="Arial"/>
                <a:cs typeface="Arial"/>
              </a:rPr>
              <a:t> </a:t>
            </a:r>
            <a:r>
              <a:rPr sz="1400">
                <a:solidFill>
                  <a:srgbClr val="009E70"/>
                </a:solidFill>
                <a:latin typeface="Arial"/>
                <a:cs typeface="Arial"/>
              </a:rPr>
              <a:t>impulse</a:t>
            </a:r>
            <a:r>
              <a:rPr sz="1400" spc="272">
                <a:solidFill>
                  <a:srgbClr val="009E70"/>
                </a:solidFill>
                <a:latin typeface="Arial"/>
                <a:cs typeface="Arial"/>
              </a:rPr>
              <a:t> </a:t>
            </a:r>
            <a:r>
              <a:rPr sz="1400">
                <a:solidFill>
                  <a:srgbClr val="009E70"/>
                </a:solidFill>
                <a:latin typeface="Arial"/>
                <a:cs typeface="Arial"/>
              </a:rPr>
              <a:t>function</a:t>
            </a:r>
            <a:r>
              <a:rPr sz="1400" spc="266">
                <a:solidFill>
                  <a:srgbClr val="009E70"/>
                </a:solidFill>
                <a:latin typeface="Arial"/>
                <a:cs typeface="Arial"/>
              </a:rPr>
              <a:t> </a:t>
            </a:r>
            <a:r>
              <a:rPr sz="1400" spc="34">
                <a:solidFill>
                  <a:srgbClr val="000000"/>
                </a:solidFill>
                <a:latin typeface="BAGVQE+Cambria Math"/>
                <a:cs typeface="BAGVQE+Cambria Math"/>
              </a:rPr>
              <a:t>훿(푡)</a:t>
            </a:r>
            <a:r>
              <a:rPr sz="1400" spc="310">
                <a:solidFill>
                  <a:srgbClr val="000000"/>
                </a:solidFill>
                <a:latin typeface="BAGVQE+Cambria Math"/>
                <a:cs typeface="BAGVQE+Cambria Math"/>
              </a:rPr>
              <a:t> </a:t>
            </a:r>
            <a:r>
              <a:rPr sz="1400">
                <a:solidFill>
                  <a:srgbClr val="000000"/>
                </a:solidFill>
                <a:latin typeface="Arial"/>
                <a:cs typeface="Arial"/>
              </a:rPr>
              <a:t>is</a:t>
            </a:r>
            <a:r>
              <a:rPr sz="1400" spc="266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>
                <a:solidFill>
                  <a:srgbClr val="000000"/>
                </a:solidFill>
                <a:latin typeface="Arial"/>
                <a:cs typeface="Arial"/>
              </a:rPr>
              <a:t>zero</a:t>
            </a:r>
            <a:r>
              <a:rPr sz="1400" spc="268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>
                <a:solidFill>
                  <a:srgbClr val="000000"/>
                </a:solidFill>
                <a:latin typeface="Arial"/>
                <a:cs typeface="Arial"/>
              </a:rPr>
              <a:t>everywhere</a:t>
            </a:r>
            <a:r>
              <a:rPr sz="1400" spc="283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>
                <a:solidFill>
                  <a:srgbClr val="000000"/>
                </a:solidFill>
                <a:latin typeface="Arial"/>
                <a:cs typeface="Arial"/>
              </a:rPr>
              <a:t>except</a:t>
            </a:r>
            <a:r>
              <a:rPr sz="1400" spc="265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>
                <a:solidFill>
                  <a:srgbClr val="000000"/>
                </a:solidFill>
                <a:latin typeface="Arial"/>
                <a:cs typeface="Arial"/>
              </a:rPr>
              <a:t>at</a:t>
            </a:r>
            <a:r>
              <a:rPr sz="1400" spc="274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>
                <a:solidFill>
                  <a:srgbClr val="000000"/>
                </a:solidFill>
                <a:latin typeface="Arial"/>
                <a:cs typeface="Arial"/>
              </a:rPr>
              <a:t>t</a:t>
            </a:r>
            <a:r>
              <a:rPr sz="1400" spc="277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>
                <a:solidFill>
                  <a:srgbClr val="000000"/>
                </a:solidFill>
                <a:latin typeface="Arial"/>
                <a:cs typeface="Arial"/>
              </a:rPr>
              <a:t>=</a:t>
            </a:r>
            <a:r>
              <a:rPr sz="1400" spc="282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 spc="-10">
                <a:solidFill>
                  <a:srgbClr val="000000"/>
                </a:solidFill>
                <a:latin typeface="Arial"/>
                <a:cs typeface="Arial"/>
              </a:rPr>
              <a:t>0,</a:t>
            </a:r>
            <a:r>
              <a:rPr sz="1400" spc="30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>
                <a:solidFill>
                  <a:srgbClr val="000000"/>
                </a:solidFill>
                <a:latin typeface="Arial"/>
                <a:cs typeface="Arial"/>
              </a:rPr>
              <a:t>where</a:t>
            </a:r>
            <a:r>
              <a:rPr sz="1400" spc="273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>
                <a:solidFill>
                  <a:srgbClr val="000000"/>
                </a:solidFill>
                <a:latin typeface="Arial"/>
                <a:cs typeface="Arial"/>
              </a:rPr>
              <a:t>it</a:t>
            </a:r>
            <a:r>
              <a:rPr sz="1400" spc="265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>
                <a:solidFill>
                  <a:srgbClr val="000000"/>
                </a:solidFill>
                <a:latin typeface="Arial"/>
                <a:cs typeface="Arial"/>
              </a:rPr>
              <a:t>is</a:t>
            </a:r>
          </a:p>
          <a:p>
            <a:pPr marL="0" marR="0">
              <a:lnSpc>
                <a:spcPts val="1568"/>
              </a:lnSpc>
              <a:spcBef>
                <a:spcPts val="28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Arial"/>
                <a:cs typeface="Arial"/>
              </a:rPr>
              <a:t>undefined.</a:t>
            </a:r>
          </a:p>
          <a:p>
            <a:pPr marL="0" marR="0">
              <a:lnSpc>
                <a:spcPts val="1550"/>
              </a:lnSpc>
              <a:spcBef>
                <a:spcPts val="194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Impulsive</a:t>
            </a:r>
            <a:r>
              <a:rPr sz="1400" spc="50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currents</a:t>
            </a:r>
            <a:r>
              <a:rPr sz="1400" spc="49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400" spc="50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voltages</a:t>
            </a:r>
            <a:r>
              <a:rPr sz="1400" spc="50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occur</a:t>
            </a:r>
            <a:r>
              <a:rPr sz="1400" spc="4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00" spc="50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electric</a:t>
            </a:r>
            <a:r>
              <a:rPr sz="1400" spc="50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circuits</a:t>
            </a:r>
            <a:r>
              <a:rPr sz="1400" spc="49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as</a:t>
            </a:r>
            <a:r>
              <a:rPr sz="1400" spc="50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400" spc="50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result</a:t>
            </a:r>
            <a:r>
              <a:rPr sz="1400" spc="49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00" spc="49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switching</a:t>
            </a:r>
          </a:p>
          <a:p>
            <a:pPr marL="0" marR="0">
              <a:lnSpc>
                <a:spcPts val="1554"/>
              </a:lnSpc>
              <a:spcBef>
                <a:spcPts val="239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operations</a:t>
            </a:r>
            <a:r>
              <a:rPr sz="1400" spc="30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or</a:t>
            </a:r>
            <a:r>
              <a:rPr sz="1400" spc="2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impulsive</a:t>
            </a:r>
            <a:r>
              <a:rPr sz="1400" spc="29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sources.</a:t>
            </a:r>
            <a:r>
              <a:rPr sz="1400" spc="29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Although</a:t>
            </a:r>
            <a:r>
              <a:rPr sz="1400" spc="30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29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unit</a:t>
            </a:r>
            <a:r>
              <a:rPr sz="1400" spc="3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impulse</a:t>
            </a:r>
            <a:r>
              <a:rPr sz="1400" spc="29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function</a:t>
            </a:r>
            <a:r>
              <a:rPr sz="1400" spc="30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00" spc="30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not</a:t>
            </a:r>
            <a:r>
              <a:rPr sz="1400" spc="30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physically</a:t>
            </a:r>
          </a:p>
          <a:p>
            <a:pPr marL="0" marR="0">
              <a:lnSpc>
                <a:spcPts val="1554"/>
              </a:lnSpc>
              <a:spcBef>
                <a:spcPts val="29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realizable</a:t>
            </a:r>
            <a:r>
              <a:rPr sz="1400" spc="2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(just</a:t>
            </a:r>
            <a:r>
              <a:rPr sz="1400" spc="21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like</a:t>
            </a:r>
            <a:r>
              <a:rPr sz="1400" spc="2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ideal</a:t>
            </a:r>
            <a:r>
              <a:rPr sz="1400" spc="2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sources,</a:t>
            </a:r>
            <a:r>
              <a:rPr sz="1400" spc="20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ideal</a:t>
            </a:r>
            <a:r>
              <a:rPr sz="1400" spc="2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resistors,</a:t>
            </a:r>
            <a:r>
              <a:rPr sz="1400" spc="20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etc.),</a:t>
            </a:r>
            <a:r>
              <a:rPr sz="1400" spc="20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it</a:t>
            </a:r>
            <a:r>
              <a:rPr sz="1400" spc="2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00" spc="21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400" spc="20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very</a:t>
            </a:r>
            <a:r>
              <a:rPr sz="1400" spc="19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spc="15">
                <a:solidFill>
                  <a:srgbClr val="000000"/>
                </a:solidFill>
                <a:latin typeface="Times New Roman"/>
                <a:cs typeface="Times New Roman"/>
              </a:rPr>
              <a:t>useful</a:t>
            </a:r>
            <a:r>
              <a:rPr sz="1400" spc="20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mathematical</a:t>
            </a:r>
          </a:p>
          <a:p>
            <a:pPr marL="0" marR="0">
              <a:lnSpc>
                <a:spcPts val="1554"/>
              </a:lnSpc>
              <a:spcBef>
                <a:spcPts val="255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tool.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3711828" y="10062264"/>
            <a:ext cx="352240" cy="3807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7"/>
              </a:lnSpc>
              <a:spcBef>
                <a:spcPct val="0"/>
              </a:spcBef>
              <a:spcAft>
                <a:spcPct val="0"/>
              </a:spcAft>
            </a:pPr>
            <a:r>
              <a:rPr sz="1100">
                <a:solidFill>
                  <a:srgbClr val="000000"/>
                </a:solidFill>
                <a:latin typeface="Calibri"/>
                <a:cs typeface="Calibri"/>
              </a:rPr>
              <a:t>15</a:t>
            </a:r>
          </a:p>
        </p:txBody>
      </p:sp>
      <p:sp>
        <p:nvSpPr>
          <p:cNvPr id="21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6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65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64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63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62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61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60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59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58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57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56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55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53" name="object 1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" name="object 2"/>
          <p:cNvSpPr/>
          <p:nvPr/>
        </p:nvSpPr>
        <p:spPr>
          <a:xfrm>
            <a:off x="304800" y="293116"/>
            <a:ext cx="6952488" cy="10084002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3934714" y="10122699"/>
            <a:ext cx="105790" cy="52501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541019" y="527805"/>
            <a:ext cx="1354671" cy="5673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University of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Diyala</a:t>
            </a:r>
          </a:p>
          <a:p>
            <a:pPr marL="0" marR="0">
              <a:lnSpc>
                <a:spcPts val="1311"/>
              </a:lnSpc>
              <a:spcBef>
                <a:spcPts val="94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Engineering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College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956936" y="527805"/>
            <a:ext cx="1199208" cy="3951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Electrical Circuits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41019" y="1173845"/>
            <a:ext cx="7446168" cy="70038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unit</a:t>
            </a:r>
            <a:r>
              <a:rPr sz="1400" spc="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impulse</a:t>
            </a:r>
            <a:r>
              <a:rPr sz="1400" spc="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may be</a:t>
            </a:r>
            <a:r>
              <a:rPr sz="140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regarded</a:t>
            </a:r>
            <a:r>
              <a:rPr sz="1400" spc="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as</a:t>
            </a:r>
            <a:r>
              <a:rPr sz="1400" spc="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</a:t>
            </a:r>
            <a:r>
              <a:rPr sz="140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applied</a:t>
            </a:r>
            <a:r>
              <a:rPr sz="1400" spc="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or resulting</a:t>
            </a:r>
            <a:r>
              <a:rPr sz="1400" spc="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shock.</a:t>
            </a:r>
            <a:r>
              <a:rPr sz="1400" spc="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It</a:t>
            </a:r>
            <a:r>
              <a:rPr sz="140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may be</a:t>
            </a:r>
            <a:r>
              <a:rPr sz="140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visualized</a:t>
            </a:r>
            <a:r>
              <a:rPr sz="140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as</a:t>
            </a:r>
          </a:p>
          <a:p>
            <a:pPr marL="0" marR="0">
              <a:lnSpc>
                <a:spcPts val="1554"/>
              </a:lnSpc>
              <a:spcBef>
                <a:spcPts val="255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 very</a:t>
            </a:r>
            <a:r>
              <a:rPr sz="1400" spc="-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short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duration pulse of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unit area. This may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be expressed mathematically</a:t>
            </a:r>
            <a:r>
              <a:rPr sz="1400" spc="-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as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684276" y="1753875"/>
            <a:ext cx="302138" cy="3247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500" baseline="-46500">
                <a:solidFill>
                  <a:srgbClr val="000000"/>
                </a:solidFill>
                <a:latin typeface="CNWICI+Cambria Math"/>
                <a:cs typeface="CNWICI+Cambria Math"/>
              </a:rPr>
              <a:t>0</a:t>
            </a:r>
            <a:r>
              <a:rPr sz="800">
                <a:solidFill>
                  <a:srgbClr val="000000"/>
                </a:solidFill>
                <a:latin typeface="CNWICI+Cambria Math"/>
                <a:cs typeface="CNWICI+Cambria Math"/>
              </a:rPr>
              <a:t>+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41019" y="1931406"/>
            <a:ext cx="1426389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CNWICI+Cambria Math"/>
                <a:cs typeface="CNWICI+Cambria Math"/>
              </a:rPr>
              <a:t>∫</a:t>
            </a:r>
            <a:r>
              <a:rPr sz="1400" spc="8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CNWICI+Cambria Math"/>
                <a:cs typeface="CNWICI+Cambria Math"/>
              </a:rPr>
              <a:t>훿</a:t>
            </a:r>
            <a:r>
              <a:rPr sz="1400" spc="-7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spc="14">
                <a:solidFill>
                  <a:srgbClr val="000000"/>
                </a:solidFill>
                <a:latin typeface="CNWICI+Cambria Math"/>
                <a:cs typeface="CNWICI+Cambria Math"/>
              </a:rPr>
              <a:t>(푡)푑푡</a:t>
            </a:r>
            <a:r>
              <a:rPr sz="1400" spc="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CNWICI+Cambria Math"/>
                <a:cs typeface="CNWICI+Cambria Math"/>
              </a:rPr>
              <a:t>=</a:t>
            </a:r>
            <a:r>
              <a:rPr sz="1400" spc="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CNWICI+Cambria Math"/>
                <a:cs typeface="CNWICI+Cambria Math"/>
              </a:rPr>
              <a:t>1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6574535" y="1922129"/>
            <a:ext cx="715733" cy="8218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668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(4.7)</a:t>
            </a:r>
          </a:p>
          <a:p>
            <a:pPr marL="0" marR="0">
              <a:lnSpc>
                <a:spcPts val="1645"/>
              </a:lnSpc>
              <a:spcBef>
                <a:spcPts val="117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CNWICI+Cambria Math"/>
                <a:cs typeface="CNWICI+Cambria Math"/>
              </a:rPr>
              <a:t>푡</a:t>
            </a:r>
            <a:r>
              <a:rPr sz="1400" spc="6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CNWICI+Cambria Math"/>
                <a:cs typeface="CNWICI+Cambria Math"/>
              </a:rPr>
              <a:t>=</a:t>
            </a:r>
            <a:r>
              <a:rPr sz="1400" spc="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CNWICI+Cambria Math"/>
                <a:cs typeface="CNWICI+Cambria Math"/>
              </a:rPr>
              <a:t>ꢀ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618744" y="2134875"/>
            <a:ext cx="320921" cy="3346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CNWICI+Cambria Math"/>
                <a:cs typeface="CNWICI+Cambria Math"/>
              </a:rPr>
              <a:t>0</a:t>
            </a:r>
            <a:r>
              <a:rPr sz="800">
                <a:solidFill>
                  <a:srgbClr val="000000"/>
                </a:solidFill>
                <a:latin typeface="CNWICI+Cambria Math"/>
                <a:cs typeface="CNWICI+Cambria Math"/>
              </a:rPr>
              <a:t>−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541019" y="2268210"/>
            <a:ext cx="3550192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where</a:t>
            </a:r>
            <a:r>
              <a:rPr sz="1400" spc="12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CNWICI+Cambria Math"/>
                <a:cs typeface="CNWICI+Cambria Math"/>
              </a:rPr>
              <a:t>푡</a:t>
            </a:r>
            <a:r>
              <a:rPr sz="1400" spc="6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CNWICI+Cambria Math"/>
                <a:cs typeface="CNWICI+Cambria Math"/>
              </a:rPr>
              <a:t>=</a:t>
            </a:r>
            <a:r>
              <a:rPr sz="1400" spc="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CNWICI+Cambria Math"/>
                <a:cs typeface="CNWICI+Cambria Math"/>
              </a:rPr>
              <a:t>ꢀ</a:t>
            </a:r>
            <a:r>
              <a:rPr sz="1400" spc="90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denotes</a:t>
            </a:r>
            <a:r>
              <a:rPr sz="1400" spc="12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11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time</a:t>
            </a:r>
            <a:r>
              <a:rPr sz="1400" spc="1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just</a:t>
            </a:r>
            <a:r>
              <a:rPr sz="1400" spc="11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before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441958" y="2251914"/>
            <a:ext cx="282527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CNWICI+Cambria Math"/>
                <a:cs typeface="CNWICI+Cambria Math"/>
              </a:rPr>
              <a:t>ꢁ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3690492" y="2268210"/>
            <a:ext cx="671755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CNWICI+Cambria Math"/>
                <a:cs typeface="CNWICI+Cambria Math"/>
              </a:rPr>
              <a:t>푡</a:t>
            </a:r>
            <a:r>
              <a:rPr sz="1400" spc="6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CNWICI+Cambria Math"/>
                <a:cs typeface="CNWICI+Cambria Math"/>
              </a:rPr>
              <a:t>=</a:t>
            </a:r>
            <a:r>
              <a:rPr sz="1400" spc="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CNWICI+Cambria Math"/>
                <a:cs typeface="CNWICI+Cambria Math"/>
              </a:rPr>
              <a:t>ꢀ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4153789" y="2251914"/>
            <a:ext cx="2714001" cy="4920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400" spc="456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00" spc="1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11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time</a:t>
            </a:r>
            <a:r>
              <a:rPr sz="1400" spc="1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just</a:t>
            </a:r>
            <a:r>
              <a:rPr sz="1400" spc="11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after</a:t>
            </a:r>
          </a:p>
          <a:p>
            <a:pPr marL="318515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CNWICI+Cambria Math"/>
                <a:cs typeface="CNWICI+Cambria Math"/>
              </a:rPr>
              <a:t>푡</a:t>
            </a:r>
            <a:r>
              <a:rPr sz="1400" spc="6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CNWICI+Cambria Math"/>
                <a:cs typeface="CNWICI+Cambria Math"/>
              </a:rPr>
              <a:t>=</a:t>
            </a:r>
            <a:r>
              <a:rPr sz="1400" spc="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CNWICI+Cambria Math"/>
                <a:cs typeface="CNWICI+Cambria Math"/>
              </a:rPr>
              <a:t>ꢀ</a:t>
            </a:r>
            <a:r>
              <a:rPr sz="1500" baseline="36856">
                <a:solidFill>
                  <a:srgbClr val="000000"/>
                </a:solidFill>
                <a:latin typeface="CNWICI+Cambria Math"/>
                <a:cs typeface="CNWICI+Cambria Math"/>
              </a:rPr>
              <a:t>ꢂ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6978395" y="2278745"/>
            <a:ext cx="311277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.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541019" y="2514965"/>
            <a:ext cx="7455034" cy="16497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For</a:t>
            </a:r>
            <a:r>
              <a:rPr sz="1400" spc="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this</a:t>
            </a:r>
            <a:r>
              <a:rPr sz="1400" spc="2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reason, it is</a:t>
            </a:r>
            <a:r>
              <a:rPr sz="1400" spc="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customary to</a:t>
            </a:r>
            <a:r>
              <a:rPr sz="1400" spc="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write</a:t>
            </a:r>
            <a:r>
              <a:rPr sz="1400" spc="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1</a:t>
            </a:r>
            <a:r>
              <a:rPr sz="1400" spc="2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(denoting</a:t>
            </a:r>
            <a:r>
              <a:rPr sz="1400" spc="8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unit</a:t>
            </a:r>
            <a:r>
              <a:rPr sz="1400" spc="2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area)</a:t>
            </a:r>
            <a:r>
              <a:rPr sz="1400" spc="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beside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arrow</a:t>
            </a:r>
            <a:r>
              <a:rPr sz="1400" spc="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that</a:t>
            </a:r>
            <a:r>
              <a:rPr sz="1400" spc="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00" spc="3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used</a:t>
            </a:r>
          </a:p>
          <a:p>
            <a:pPr marL="0" marR="0">
              <a:lnSpc>
                <a:spcPts val="1554"/>
              </a:lnSpc>
              <a:spcBef>
                <a:spcPts val="255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to</a:t>
            </a:r>
            <a:r>
              <a:rPr sz="1400" spc="30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symbolize</a:t>
            </a:r>
            <a:r>
              <a:rPr sz="1400" spc="3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29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unit</a:t>
            </a:r>
            <a:r>
              <a:rPr sz="1400" spc="3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impulse</a:t>
            </a:r>
            <a:r>
              <a:rPr sz="1400" spc="3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function,</a:t>
            </a:r>
            <a:r>
              <a:rPr sz="1400" spc="29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as</a:t>
            </a:r>
            <a:r>
              <a:rPr sz="1400" spc="31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00" spc="3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Fig.4.5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.</a:t>
            </a:r>
            <a:r>
              <a:rPr sz="1400" spc="30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30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unit</a:t>
            </a:r>
            <a:r>
              <a:rPr sz="1400" spc="3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area</a:t>
            </a:r>
            <a:r>
              <a:rPr sz="1400" spc="3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00" spc="3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known</a:t>
            </a:r>
            <a:r>
              <a:rPr sz="1400" spc="31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as</a:t>
            </a:r>
            <a:r>
              <a:rPr sz="1400" spc="3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</a:p>
          <a:p>
            <a:pPr marL="0" marR="0">
              <a:lnSpc>
                <a:spcPts val="1554"/>
              </a:lnSpc>
              <a:spcBef>
                <a:spcPts val="293"/>
              </a:spcBef>
              <a:spcAft>
                <a:spcPct val="0"/>
              </a:spcAft>
            </a:pP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strength</a:t>
            </a:r>
            <a:r>
              <a:rPr sz="1400" i="1" spc="28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00" spc="26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2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impulse</a:t>
            </a:r>
            <a:r>
              <a:rPr sz="1400" spc="26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function.</a:t>
            </a:r>
            <a:r>
              <a:rPr sz="1400" spc="27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When</a:t>
            </a:r>
            <a:r>
              <a:rPr sz="1400" spc="25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</a:t>
            </a:r>
            <a:r>
              <a:rPr sz="1400" spc="26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impulse</a:t>
            </a:r>
            <a:r>
              <a:rPr sz="1400" spc="2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function</a:t>
            </a:r>
            <a:r>
              <a:rPr sz="1400" spc="26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has</a:t>
            </a:r>
            <a:r>
              <a:rPr sz="1400" spc="27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400" spc="26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strength</a:t>
            </a:r>
            <a:r>
              <a:rPr sz="1400" spc="26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other</a:t>
            </a:r>
            <a:r>
              <a:rPr sz="1400" spc="2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than</a:t>
            </a:r>
          </a:p>
          <a:p>
            <a:pPr marL="0" marR="0">
              <a:lnSpc>
                <a:spcPts val="1554"/>
              </a:lnSpc>
              <a:spcBef>
                <a:spcPts val="24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unity,</a:t>
            </a:r>
            <a:r>
              <a:rPr sz="1400" spc="1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16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area</a:t>
            </a:r>
            <a:r>
              <a:rPr sz="1400" spc="15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00" spc="16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15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impulse</a:t>
            </a:r>
            <a:r>
              <a:rPr sz="1400" spc="15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00" spc="1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equal</a:t>
            </a:r>
            <a:r>
              <a:rPr sz="1400" spc="17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to</a:t>
            </a:r>
            <a:r>
              <a:rPr sz="1400" spc="1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its</a:t>
            </a:r>
            <a:r>
              <a:rPr sz="1400" spc="17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strength.</a:t>
            </a:r>
            <a:r>
              <a:rPr sz="1400" spc="1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For</a:t>
            </a:r>
            <a:r>
              <a:rPr sz="1400" spc="1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example,</a:t>
            </a:r>
            <a:r>
              <a:rPr sz="1400" spc="16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</a:t>
            </a:r>
            <a:r>
              <a:rPr sz="1400" spc="2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impulse</a:t>
            </a:r>
            <a:r>
              <a:rPr sz="1400" spc="16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function</a:t>
            </a:r>
          </a:p>
          <a:p>
            <a:pPr marL="0" marR="0">
              <a:lnSpc>
                <a:spcPts val="1645"/>
              </a:lnSpc>
              <a:spcBef>
                <a:spcPts val="287"/>
              </a:spcBef>
              <a:spcAft>
                <a:spcPct val="0"/>
              </a:spcAft>
            </a:pPr>
            <a:r>
              <a:rPr sz="1400" spc="18">
                <a:solidFill>
                  <a:srgbClr val="000000"/>
                </a:solidFill>
                <a:latin typeface="CNWICI+Cambria Math"/>
                <a:cs typeface="CNWICI+Cambria Math"/>
              </a:rPr>
              <a:t>1ꢀ훿(푡)</a:t>
            </a:r>
            <a:r>
              <a:rPr sz="1400" spc="12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has</a:t>
            </a:r>
            <a:r>
              <a:rPr sz="1400" spc="15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</a:t>
            </a:r>
            <a:r>
              <a:rPr sz="1400" spc="15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area</a:t>
            </a:r>
            <a:r>
              <a:rPr sz="1400" spc="15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00" spc="14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10.</a:t>
            </a:r>
            <a:r>
              <a:rPr sz="1400" spc="16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Fig.4.6</a:t>
            </a:r>
            <a:r>
              <a:rPr sz="1400" spc="165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shows</a:t>
            </a:r>
            <a:r>
              <a:rPr sz="1400" spc="15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15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impulse</a:t>
            </a:r>
            <a:r>
              <a:rPr sz="1400" spc="15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functions</a:t>
            </a:r>
            <a:r>
              <a:rPr sz="1400" spc="17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spc="20">
                <a:solidFill>
                  <a:srgbClr val="000000"/>
                </a:solidFill>
                <a:latin typeface="CNWICI+Cambria Math"/>
                <a:cs typeface="CNWICI+Cambria Math"/>
              </a:rPr>
              <a:t>5훿(푡</a:t>
            </a:r>
            <a:r>
              <a:rPr sz="1400" spc="-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CNWICI+Cambria Math"/>
                <a:cs typeface="CNWICI+Cambria Math"/>
              </a:rPr>
              <a:t>ꢃ</a:t>
            </a:r>
            <a:r>
              <a:rPr sz="14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CNWICI+Cambria Math"/>
                <a:cs typeface="CNWICI+Cambria Math"/>
              </a:rPr>
              <a:t>2),</a:t>
            </a:r>
            <a:r>
              <a:rPr sz="1400" spc="1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spc="15">
                <a:solidFill>
                  <a:srgbClr val="000000"/>
                </a:solidFill>
                <a:latin typeface="CNWICI+Cambria Math"/>
                <a:cs typeface="CNWICI+Cambria Math"/>
              </a:rPr>
              <a:t>1ꢀ훿(푡)</a:t>
            </a:r>
            <a:r>
              <a:rPr sz="1400" spc="14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,</a:t>
            </a:r>
            <a:r>
              <a:rPr sz="1400" spc="16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</a:p>
          <a:p>
            <a:pPr marL="0" marR="0">
              <a:lnSpc>
                <a:spcPts val="1645"/>
              </a:lnSpc>
              <a:spcBef>
                <a:spcPts val="250"/>
              </a:spcBef>
              <a:spcAft>
                <a:spcPct val="0"/>
              </a:spcAft>
            </a:pPr>
            <a:r>
              <a:rPr sz="1400" spc="15">
                <a:solidFill>
                  <a:srgbClr val="000000"/>
                </a:solidFill>
                <a:latin typeface="CNWICI+Cambria Math"/>
                <a:cs typeface="CNWICI+Cambria Math"/>
              </a:rPr>
              <a:t>ꢄ4훿(푡</a:t>
            </a:r>
            <a:r>
              <a:rPr sz="1400" spc="-3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CNWICI+Cambria Math"/>
                <a:cs typeface="CNWICI+Cambria Math"/>
              </a:rPr>
              <a:t>ꢄ</a:t>
            </a:r>
            <a:r>
              <a:rPr sz="1400" spc="-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CNWICI+Cambria Math"/>
                <a:cs typeface="CNWICI+Cambria Math"/>
              </a:rPr>
              <a:t>3)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.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541019" y="6247876"/>
            <a:ext cx="2800666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Fig.4.5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 unit impulse function.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3639946" y="6247876"/>
            <a:ext cx="2669991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Fig.4.6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Three impulse functions.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541019" y="6971776"/>
            <a:ext cx="7256846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To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illustrate how the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impulse function affects other functions, let</a:t>
            </a:r>
            <a:r>
              <a:rPr sz="1400" spc="5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us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evaluate the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integral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646176" y="7321373"/>
            <a:ext cx="266222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CNWICI+Cambria Math"/>
                <a:cs typeface="CNWICI+Cambria Math"/>
              </a:rPr>
              <a:t>푏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541019" y="7378817"/>
            <a:ext cx="1695186" cy="4864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CNWICI+Cambria Math"/>
                <a:cs typeface="CNWICI+Cambria Math"/>
              </a:rPr>
              <a:t>ꢅ</a:t>
            </a:r>
            <a:r>
              <a:rPr sz="1400" spc="5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CNWICI+Cambria Math"/>
                <a:cs typeface="CNWICI+Cambria Math"/>
              </a:rPr>
              <a:t>푓</a:t>
            </a:r>
            <a:r>
              <a:rPr sz="1400" spc="-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spc="18">
                <a:solidFill>
                  <a:srgbClr val="000000"/>
                </a:solidFill>
                <a:latin typeface="CNWICI+Cambria Math"/>
                <a:cs typeface="CNWICI+Cambria Math"/>
              </a:rPr>
              <a:t>(푡)훿(푡</a:t>
            </a:r>
            <a:r>
              <a:rPr sz="1400" spc="-3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CNWICI+Cambria Math"/>
                <a:cs typeface="CNWICI+Cambria Math"/>
              </a:rPr>
              <a:t>ꢄ</a:t>
            </a:r>
            <a:r>
              <a:rPr sz="1400" spc="-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CNWICI+Cambria Math"/>
                <a:cs typeface="CNWICI+Cambria Math"/>
              </a:rPr>
              <a:t>푡</a:t>
            </a:r>
            <a:r>
              <a:rPr sz="1400" spc="27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CNWICI+Cambria Math"/>
                <a:cs typeface="CNWICI+Cambria Math"/>
              </a:rPr>
              <a:t>)푑푡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6681216" y="7377160"/>
            <a:ext cx="609052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(4.8)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1638554" y="7464628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CNWICI+Cambria Math"/>
                <a:cs typeface="CNWICI+Cambria Math"/>
              </a:rPr>
              <a:t>0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609600" y="7502728"/>
            <a:ext cx="269495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CNWICI+Cambria Math"/>
                <a:cs typeface="CNWICI+Cambria Math"/>
              </a:rPr>
              <a:t>푎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541019" y="7796393"/>
            <a:ext cx="7443730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where </a:t>
            </a:r>
            <a:r>
              <a:rPr sz="1400">
                <a:solidFill>
                  <a:srgbClr val="000000"/>
                </a:solidFill>
                <a:latin typeface="CNWICI+Cambria Math"/>
                <a:cs typeface="CNWICI+Cambria Math"/>
              </a:rPr>
              <a:t>ꢆ</a:t>
            </a:r>
            <a:r>
              <a:rPr sz="1400" spc="6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CNWICI+Cambria Math"/>
                <a:cs typeface="CNWICI+Cambria Math"/>
              </a:rPr>
              <a:t>&lt;</a:t>
            </a:r>
            <a:r>
              <a:rPr sz="1400" spc="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CNWICI+Cambria Math"/>
                <a:cs typeface="CNWICI+Cambria Math"/>
              </a:rPr>
              <a:t>푡</a:t>
            </a:r>
            <a:r>
              <a:rPr sz="1400" spc="65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CNWICI+Cambria Math"/>
                <a:cs typeface="CNWICI+Cambria Math"/>
              </a:rPr>
              <a:t>&lt;</a:t>
            </a:r>
            <a:r>
              <a:rPr sz="1400" spc="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spc="25">
                <a:solidFill>
                  <a:srgbClr val="000000"/>
                </a:solidFill>
                <a:latin typeface="CNWICI+Cambria Math"/>
                <a:cs typeface="CNWICI+Cambria Math"/>
              </a:rPr>
              <a:t>ꢇ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. Since </a:t>
            </a:r>
            <a:r>
              <a:rPr sz="1400" spc="28">
                <a:solidFill>
                  <a:srgbClr val="000000"/>
                </a:solidFill>
                <a:latin typeface="CNWICI+Cambria Math"/>
                <a:cs typeface="CNWICI+Cambria Math"/>
              </a:rPr>
              <a:t>훿(푡</a:t>
            </a:r>
            <a:r>
              <a:rPr sz="1400" spc="-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CNWICI+Cambria Math"/>
                <a:cs typeface="CNWICI+Cambria Math"/>
              </a:rPr>
              <a:t>ꢄ</a:t>
            </a:r>
            <a:r>
              <a:rPr sz="14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CNWICI+Cambria Math"/>
                <a:cs typeface="CNWICI+Cambria Math"/>
              </a:rPr>
              <a:t>푡</a:t>
            </a:r>
            <a:r>
              <a:rPr sz="1400" spc="26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CNWICI+Cambria Math"/>
                <a:cs typeface="CNWICI+Cambria Math"/>
              </a:rPr>
              <a:t>)</a:t>
            </a:r>
            <a:r>
              <a:rPr sz="1400" spc="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CNWICI+Cambria Math"/>
                <a:cs typeface="CNWICI+Cambria Math"/>
              </a:rPr>
              <a:t>=</a:t>
            </a:r>
            <a:r>
              <a:rPr sz="1400" spc="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CNWICI+Cambria Math"/>
                <a:cs typeface="CNWICI+Cambria Math"/>
              </a:rPr>
              <a:t>ꢀ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 except at </a:t>
            </a:r>
            <a:r>
              <a:rPr sz="1400">
                <a:solidFill>
                  <a:srgbClr val="000000"/>
                </a:solidFill>
                <a:latin typeface="CNWICI+Cambria Math"/>
                <a:cs typeface="CNWICI+Cambria Math"/>
              </a:rPr>
              <a:t>푡</a:t>
            </a:r>
            <a:r>
              <a:rPr sz="1400" spc="6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CNWICI+Cambria Math"/>
                <a:cs typeface="CNWICI+Cambria Math"/>
              </a:rPr>
              <a:t>=</a:t>
            </a:r>
            <a:r>
              <a:rPr sz="1400" spc="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CNWICI+Cambria Math"/>
                <a:cs typeface="CNWICI+Cambria Math"/>
              </a:rPr>
              <a:t>푡</a:t>
            </a:r>
            <a:r>
              <a:rPr sz="1400" spc="26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, the integrand is</a:t>
            </a:r>
            <a:r>
              <a:rPr sz="140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zero</a:t>
            </a:r>
            <a:r>
              <a:rPr sz="1400" spc="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except </a:t>
            </a:r>
            <a:r>
              <a:rPr sz="1400" spc="-11">
                <a:solidFill>
                  <a:srgbClr val="000000"/>
                </a:solidFill>
                <a:latin typeface="Times New Roman"/>
                <a:cs typeface="Times New Roman"/>
              </a:rPr>
              <a:t>at</a:t>
            </a:r>
            <a:r>
              <a:rPr sz="1400" spc="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CNWICI+Cambria Math"/>
                <a:cs typeface="CNWICI+Cambria Math"/>
              </a:rPr>
              <a:t>푡</a:t>
            </a:r>
            <a:r>
              <a:rPr sz="1400" spc="26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.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1422146" y="7882204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CNWICI+Cambria Math"/>
                <a:cs typeface="CNWICI+Cambria Math"/>
              </a:rPr>
              <a:t>0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2894710" y="7882204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CNWICI+Cambria Math"/>
                <a:cs typeface="CNWICI+Cambria Math"/>
              </a:rPr>
              <a:t>0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4479925" y="7882204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CNWICI+Cambria Math"/>
                <a:cs typeface="CNWICI+Cambria Math"/>
              </a:rPr>
              <a:t>0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6888480" y="7882204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CNWICI+Cambria Math"/>
                <a:cs typeface="CNWICI+Cambria Math"/>
              </a:rPr>
              <a:t>0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541019" y="8043148"/>
            <a:ext cx="667893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Thus,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646176" y="8393125"/>
            <a:ext cx="266222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CNWICI+Cambria Math"/>
                <a:cs typeface="CNWICI+Cambria Math"/>
              </a:rPr>
              <a:t>푏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2309495" y="8393125"/>
            <a:ext cx="266222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CNWICI+Cambria Math"/>
                <a:cs typeface="CNWICI+Cambria Math"/>
              </a:rPr>
              <a:t>푏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4469257" y="8393125"/>
            <a:ext cx="266222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CNWICI+Cambria Math"/>
                <a:cs typeface="CNWICI+Cambria Math"/>
              </a:rPr>
              <a:t>푏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541019" y="8450570"/>
            <a:ext cx="6392420" cy="4864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CNWICI+Cambria Math"/>
                <a:cs typeface="CNWICI+Cambria Math"/>
              </a:rPr>
              <a:t>ꢅ</a:t>
            </a:r>
            <a:r>
              <a:rPr sz="1400" spc="5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CNWICI+Cambria Math"/>
                <a:cs typeface="CNWICI+Cambria Math"/>
              </a:rPr>
              <a:t>푓</a:t>
            </a:r>
            <a:r>
              <a:rPr sz="1400" spc="-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spc="18">
                <a:solidFill>
                  <a:srgbClr val="000000"/>
                </a:solidFill>
                <a:latin typeface="CNWICI+Cambria Math"/>
                <a:cs typeface="CNWICI+Cambria Math"/>
              </a:rPr>
              <a:t>(푡)훿(푡</a:t>
            </a:r>
            <a:r>
              <a:rPr sz="1400" spc="-3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CNWICI+Cambria Math"/>
                <a:cs typeface="CNWICI+Cambria Math"/>
              </a:rPr>
              <a:t>ꢄ</a:t>
            </a:r>
            <a:r>
              <a:rPr sz="1400" spc="-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CNWICI+Cambria Math"/>
                <a:cs typeface="CNWICI+Cambria Math"/>
              </a:rPr>
              <a:t>푡</a:t>
            </a:r>
            <a:r>
              <a:rPr sz="1400" spc="27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CNWICI+Cambria Math"/>
                <a:cs typeface="CNWICI+Cambria Math"/>
              </a:rPr>
              <a:t>)푑푡</a:t>
            </a:r>
            <a:r>
              <a:rPr sz="1400" spc="5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CNWICI+Cambria Math"/>
                <a:cs typeface="CNWICI+Cambria Math"/>
              </a:rPr>
              <a:t>=</a:t>
            </a:r>
            <a:r>
              <a:rPr sz="1400" spc="4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CNWICI+Cambria Math"/>
                <a:cs typeface="CNWICI+Cambria Math"/>
              </a:rPr>
              <a:t>ꢅ</a:t>
            </a:r>
            <a:r>
              <a:rPr sz="1400" spc="50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CNWICI+Cambria Math"/>
                <a:cs typeface="CNWICI+Cambria Math"/>
              </a:rPr>
              <a:t>푓</a:t>
            </a:r>
            <a:r>
              <a:rPr sz="1400" spc="-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CNWICI+Cambria Math"/>
                <a:cs typeface="CNWICI+Cambria Math"/>
              </a:rPr>
              <a:t>(푡</a:t>
            </a:r>
            <a:r>
              <a:rPr sz="1400" spc="25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spc="18">
                <a:solidFill>
                  <a:srgbClr val="000000"/>
                </a:solidFill>
                <a:latin typeface="CNWICI+Cambria Math"/>
                <a:cs typeface="CNWICI+Cambria Math"/>
              </a:rPr>
              <a:t>)훿(푡</a:t>
            </a:r>
            <a:r>
              <a:rPr sz="14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CNWICI+Cambria Math"/>
                <a:cs typeface="CNWICI+Cambria Math"/>
              </a:rPr>
              <a:t>ꢄ</a:t>
            </a:r>
            <a:r>
              <a:rPr sz="1400" spc="-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CNWICI+Cambria Math"/>
                <a:cs typeface="CNWICI+Cambria Math"/>
              </a:rPr>
              <a:t>푡</a:t>
            </a:r>
            <a:r>
              <a:rPr sz="1400" spc="27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CNWICI+Cambria Math"/>
                <a:cs typeface="CNWICI+Cambria Math"/>
              </a:rPr>
              <a:t>)푑푡</a:t>
            </a:r>
            <a:r>
              <a:rPr sz="1400" spc="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CNWICI+Cambria Math"/>
                <a:cs typeface="CNWICI+Cambria Math"/>
              </a:rPr>
              <a:t>=</a:t>
            </a:r>
            <a:r>
              <a:rPr sz="1400" spc="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spc="27">
                <a:solidFill>
                  <a:srgbClr val="000000"/>
                </a:solidFill>
                <a:latin typeface="CNWICI+Cambria Math"/>
                <a:cs typeface="CNWICI+Cambria Math"/>
              </a:rPr>
              <a:t>푓(푡</a:t>
            </a:r>
            <a:r>
              <a:rPr sz="1400" spc="2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CNWICI+Cambria Math"/>
                <a:cs typeface="CNWICI+Cambria Math"/>
              </a:rPr>
              <a:t>)</a:t>
            </a:r>
            <a:r>
              <a:rPr sz="1400" spc="-1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CNWICI+Cambria Math"/>
                <a:cs typeface="CNWICI+Cambria Math"/>
              </a:rPr>
              <a:t>ꢅ</a:t>
            </a:r>
            <a:r>
              <a:rPr sz="1400" spc="50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CNWICI+Cambria Math"/>
                <a:cs typeface="CNWICI+Cambria Math"/>
              </a:rPr>
              <a:t>훿</a:t>
            </a:r>
            <a:r>
              <a:rPr sz="1400" spc="-7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CNWICI+Cambria Math"/>
                <a:cs typeface="CNWICI+Cambria Math"/>
              </a:rPr>
              <a:t>(푡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CNWICI+Cambria Math"/>
                <a:cs typeface="CNWICI+Cambria Math"/>
              </a:rPr>
              <a:t>ꢄ</a:t>
            </a:r>
            <a:r>
              <a:rPr sz="1400" spc="-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CNWICI+Cambria Math"/>
                <a:cs typeface="CNWICI+Cambria Math"/>
              </a:rPr>
              <a:t>푡</a:t>
            </a:r>
            <a:r>
              <a:rPr sz="1400" spc="26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CNWICI+Cambria Math"/>
                <a:cs typeface="CNWICI+Cambria Math"/>
              </a:rPr>
              <a:t>)푑푡</a:t>
            </a:r>
            <a:r>
              <a:rPr sz="1400" spc="5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CNWICI+Cambria Math"/>
                <a:cs typeface="CNWICI+Cambria Math"/>
              </a:rPr>
              <a:t>=</a:t>
            </a:r>
            <a:r>
              <a:rPr sz="1400" spc="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spc="20">
                <a:solidFill>
                  <a:srgbClr val="000000"/>
                </a:solidFill>
                <a:latin typeface="CNWICI+Cambria Math"/>
                <a:cs typeface="CNWICI+Cambria Math"/>
              </a:rPr>
              <a:t>푓(푡</a:t>
            </a:r>
            <a:r>
              <a:rPr sz="1400" spc="24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CNWICI+Cambria Math"/>
                <a:cs typeface="CNWICI+Cambria Math"/>
              </a:rPr>
              <a:t>)</a:t>
            </a:r>
          </a:p>
        </p:txBody>
      </p:sp>
      <p:sp>
        <p:nvSpPr>
          <p:cNvPr id="36" name="object 36"/>
          <p:cNvSpPr txBox="1"/>
          <p:nvPr/>
        </p:nvSpPr>
        <p:spPr>
          <a:xfrm>
            <a:off x="1638554" y="8536382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CNWICI+Cambria Math"/>
                <a:cs typeface="CNWICI+Cambria Math"/>
              </a:rPr>
              <a:t>0</a:t>
            </a:r>
          </a:p>
        </p:txBody>
      </p:sp>
      <p:sp>
        <p:nvSpPr>
          <p:cNvPr id="37" name="object 37"/>
          <p:cNvSpPr txBox="1"/>
          <p:nvPr/>
        </p:nvSpPr>
        <p:spPr>
          <a:xfrm>
            <a:off x="2692019" y="8536382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CNWICI+Cambria Math"/>
                <a:cs typeface="CNWICI+Cambria Math"/>
              </a:rPr>
              <a:t>0</a:t>
            </a:r>
          </a:p>
        </p:txBody>
      </p:sp>
      <p:sp>
        <p:nvSpPr>
          <p:cNvPr id="38" name="object 38"/>
          <p:cNvSpPr txBox="1"/>
          <p:nvPr/>
        </p:nvSpPr>
        <p:spPr>
          <a:xfrm>
            <a:off x="3374771" y="8536382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CNWICI+Cambria Math"/>
                <a:cs typeface="CNWICI+Cambria Math"/>
              </a:rPr>
              <a:t>0</a:t>
            </a:r>
          </a:p>
        </p:txBody>
      </p:sp>
      <p:sp>
        <p:nvSpPr>
          <p:cNvPr id="39" name="object 39"/>
          <p:cNvSpPr txBox="1"/>
          <p:nvPr/>
        </p:nvSpPr>
        <p:spPr>
          <a:xfrm>
            <a:off x="4179696" y="8536382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CNWICI+Cambria Math"/>
                <a:cs typeface="CNWICI+Cambria Math"/>
              </a:rPr>
              <a:t>0</a:t>
            </a:r>
          </a:p>
        </p:txBody>
      </p:sp>
      <p:sp>
        <p:nvSpPr>
          <p:cNvPr id="40" name="object 40"/>
          <p:cNvSpPr txBox="1"/>
          <p:nvPr/>
        </p:nvSpPr>
        <p:spPr>
          <a:xfrm>
            <a:off x="5137150" y="8536382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CNWICI+Cambria Math"/>
                <a:cs typeface="CNWICI+Cambria Math"/>
              </a:rPr>
              <a:t>0</a:t>
            </a:r>
          </a:p>
        </p:txBody>
      </p:sp>
      <p:sp>
        <p:nvSpPr>
          <p:cNvPr id="41" name="object 41"/>
          <p:cNvSpPr txBox="1"/>
          <p:nvPr/>
        </p:nvSpPr>
        <p:spPr>
          <a:xfrm>
            <a:off x="5944870" y="8536382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CNWICI+Cambria Math"/>
                <a:cs typeface="CNWICI+Cambria Math"/>
              </a:rPr>
              <a:t>0</a:t>
            </a:r>
          </a:p>
        </p:txBody>
      </p:sp>
      <p:sp>
        <p:nvSpPr>
          <p:cNvPr id="42" name="object 42"/>
          <p:cNvSpPr txBox="1"/>
          <p:nvPr/>
        </p:nvSpPr>
        <p:spPr>
          <a:xfrm>
            <a:off x="609600" y="8574482"/>
            <a:ext cx="269495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CNWICI+Cambria Math"/>
                <a:cs typeface="CNWICI+Cambria Math"/>
              </a:rPr>
              <a:t>푎</a:t>
            </a:r>
          </a:p>
        </p:txBody>
      </p:sp>
      <p:sp>
        <p:nvSpPr>
          <p:cNvPr id="43" name="object 43"/>
          <p:cNvSpPr txBox="1"/>
          <p:nvPr/>
        </p:nvSpPr>
        <p:spPr>
          <a:xfrm>
            <a:off x="2272919" y="8574482"/>
            <a:ext cx="269495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CNWICI+Cambria Math"/>
                <a:cs typeface="CNWICI+Cambria Math"/>
              </a:rPr>
              <a:t>푎</a:t>
            </a:r>
          </a:p>
        </p:txBody>
      </p:sp>
      <p:sp>
        <p:nvSpPr>
          <p:cNvPr id="44" name="object 44"/>
          <p:cNvSpPr txBox="1"/>
          <p:nvPr/>
        </p:nvSpPr>
        <p:spPr>
          <a:xfrm>
            <a:off x="4432680" y="8574482"/>
            <a:ext cx="269495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CNWICI+Cambria Math"/>
                <a:cs typeface="CNWICI+Cambria Math"/>
              </a:rPr>
              <a:t>푎</a:t>
            </a:r>
          </a:p>
        </p:txBody>
      </p:sp>
      <p:sp>
        <p:nvSpPr>
          <p:cNvPr id="45" name="object 45"/>
          <p:cNvSpPr txBox="1"/>
          <p:nvPr/>
        </p:nvSpPr>
        <p:spPr>
          <a:xfrm>
            <a:off x="646176" y="8842705"/>
            <a:ext cx="266222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CNWICI+Cambria Math"/>
                <a:cs typeface="CNWICI+Cambria Math"/>
              </a:rPr>
              <a:t>푏</a:t>
            </a:r>
          </a:p>
        </p:txBody>
      </p:sp>
      <p:sp>
        <p:nvSpPr>
          <p:cNvPr id="46" name="object 46"/>
          <p:cNvSpPr txBox="1"/>
          <p:nvPr/>
        </p:nvSpPr>
        <p:spPr>
          <a:xfrm>
            <a:off x="541019" y="8900150"/>
            <a:ext cx="2371226" cy="4864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CNWICI+Cambria Math"/>
                <a:cs typeface="CNWICI+Cambria Math"/>
              </a:rPr>
              <a:t>ꢅ</a:t>
            </a:r>
            <a:r>
              <a:rPr sz="1400" spc="5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CNWICI+Cambria Math"/>
                <a:cs typeface="CNWICI+Cambria Math"/>
              </a:rPr>
              <a:t>푓</a:t>
            </a:r>
            <a:r>
              <a:rPr sz="1400" spc="-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spc="18">
                <a:solidFill>
                  <a:srgbClr val="000000"/>
                </a:solidFill>
                <a:latin typeface="CNWICI+Cambria Math"/>
                <a:cs typeface="CNWICI+Cambria Math"/>
              </a:rPr>
              <a:t>(푡)훿(푡</a:t>
            </a:r>
            <a:r>
              <a:rPr sz="1400" spc="-3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CNWICI+Cambria Math"/>
                <a:cs typeface="CNWICI+Cambria Math"/>
              </a:rPr>
              <a:t>ꢄ</a:t>
            </a:r>
            <a:r>
              <a:rPr sz="1400" spc="-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CNWICI+Cambria Math"/>
                <a:cs typeface="CNWICI+Cambria Math"/>
              </a:rPr>
              <a:t>푡</a:t>
            </a:r>
            <a:r>
              <a:rPr sz="1400" spc="27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CNWICI+Cambria Math"/>
                <a:cs typeface="CNWICI+Cambria Math"/>
              </a:rPr>
              <a:t>)푑푡</a:t>
            </a:r>
            <a:r>
              <a:rPr sz="1400" spc="5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CNWICI+Cambria Math"/>
                <a:cs typeface="CNWICI+Cambria Math"/>
              </a:rPr>
              <a:t>=</a:t>
            </a:r>
            <a:r>
              <a:rPr sz="1400" spc="4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spc="20">
                <a:solidFill>
                  <a:srgbClr val="000000"/>
                </a:solidFill>
                <a:latin typeface="CNWICI+Cambria Math"/>
                <a:cs typeface="CNWICI+Cambria Math"/>
              </a:rPr>
              <a:t>푓(푡</a:t>
            </a:r>
            <a:r>
              <a:rPr sz="1400" spc="24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CNWICI+Cambria Math"/>
                <a:cs typeface="CNWICI+Cambria Math"/>
              </a:rPr>
              <a:t>)</a:t>
            </a:r>
          </a:p>
        </p:txBody>
      </p:sp>
      <p:sp>
        <p:nvSpPr>
          <p:cNvPr id="47" name="object 47"/>
          <p:cNvSpPr txBox="1"/>
          <p:nvPr/>
        </p:nvSpPr>
        <p:spPr>
          <a:xfrm>
            <a:off x="1638554" y="8985962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CNWICI+Cambria Math"/>
                <a:cs typeface="CNWICI+Cambria Math"/>
              </a:rPr>
              <a:t>0</a:t>
            </a:r>
          </a:p>
        </p:txBody>
      </p:sp>
      <p:sp>
        <p:nvSpPr>
          <p:cNvPr id="48" name="object 48"/>
          <p:cNvSpPr txBox="1"/>
          <p:nvPr/>
        </p:nvSpPr>
        <p:spPr>
          <a:xfrm>
            <a:off x="2448179" y="8985962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CNWICI+Cambria Math"/>
                <a:cs typeface="CNWICI+Cambria Math"/>
              </a:rPr>
              <a:t>0</a:t>
            </a:r>
          </a:p>
        </p:txBody>
      </p:sp>
      <p:sp>
        <p:nvSpPr>
          <p:cNvPr id="49" name="object 49"/>
          <p:cNvSpPr txBox="1"/>
          <p:nvPr/>
        </p:nvSpPr>
        <p:spPr>
          <a:xfrm>
            <a:off x="6681216" y="9002124"/>
            <a:ext cx="609052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(4.9)</a:t>
            </a:r>
          </a:p>
        </p:txBody>
      </p:sp>
      <p:sp>
        <p:nvSpPr>
          <p:cNvPr id="50" name="object 50"/>
          <p:cNvSpPr txBox="1"/>
          <p:nvPr/>
        </p:nvSpPr>
        <p:spPr>
          <a:xfrm>
            <a:off x="609600" y="9024062"/>
            <a:ext cx="269495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CNWICI+Cambria Math"/>
                <a:cs typeface="CNWICI+Cambria Math"/>
              </a:rPr>
              <a:t>푎</a:t>
            </a:r>
          </a:p>
        </p:txBody>
      </p:sp>
      <p:sp>
        <p:nvSpPr>
          <p:cNvPr id="51" name="object 51"/>
          <p:cNvSpPr txBox="1"/>
          <p:nvPr/>
        </p:nvSpPr>
        <p:spPr>
          <a:xfrm>
            <a:off x="541019" y="9352594"/>
            <a:ext cx="7058335" cy="6988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This shows that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when a function is</a:t>
            </a:r>
            <a:r>
              <a:rPr sz="140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integrated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with the impulse</a:t>
            </a:r>
            <a:r>
              <a:rPr sz="1400" spc="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function, we obtain the</a:t>
            </a:r>
          </a:p>
          <a:p>
            <a:pPr marL="0" marR="0">
              <a:lnSpc>
                <a:spcPts val="1554"/>
              </a:lnSpc>
              <a:spcBef>
                <a:spcPts val="24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value</a:t>
            </a:r>
            <a:r>
              <a:rPr sz="1400" spc="-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 the function at the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point where the impulse</a:t>
            </a:r>
            <a:r>
              <a:rPr sz="1400" spc="-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occurs. This is a</a:t>
            </a:r>
            <a:r>
              <a:rPr sz="1400" spc="-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highly</a:t>
            </a:r>
            <a:r>
              <a:rPr sz="1400" spc="-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useful</a:t>
            </a:r>
          </a:p>
        </p:txBody>
      </p:sp>
      <p:sp>
        <p:nvSpPr>
          <p:cNvPr id="52" name="object 52"/>
          <p:cNvSpPr txBox="1"/>
          <p:nvPr/>
        </p:nvSpPr>
        <p:spPr>
          <a:xfrm>
            <a:off x="3711828" y="10062264"/>
            <a:ext cx="352240" cy="3807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7"/>
              </a:lnSpc>
              <a:spcBef>
                <a:spcPct val="0"/>
              </a:spcBef>
              <a:spcAft>
                <a:spcPct val="0"/>
              </a:spcAft>
            </a:pPr>
            <a:r>
              <a:rPr sz="1100">
                <a:solidFill>
                  <a:srgbClr val="000000"/>
                </a:solidFill>
                <a:latin typeface="Calibri"/>
                <a:cs typeface="Calibri"/>
              </a:rPr>
              <a:t>16</a:t>
            </a:r>
          </a:p>
        </p:txBody>
      </p:sp>
      <p:sp>
        <p:nvSpPr>
          <p:cNvPr id="54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6.1.7601 Service Pack 1"/>
  <p:tag name="AS_RELEASE_DATE" val="2019.01.14"/>
  <p:tag name="AS_TITLE" val="Aspose.Slides for .NET 4.0 Client Profile"/>
  <p:tag name="AS_VERSION" val="19.1"/>
</p:tagLst>
</file>

<file path=ppt/theme/theme1.xml><?xml version="1.0" encoding="utf-8"?>
<a:theme xmlns:r="http://schemas.openxmlformats.org/officeDocument/2006/relationships"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10.xml><?xml version="1.0" encoding="utf-8"?>
<a:theme xmlns:r="http://schemas.openxmlformats.org/officeDocument/2006/relationships"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2.xml><?xml version="1.0" encoding="utf-8"?>
<a:theme xmlns:r="http://schemas.openxmlformats.org/officeDocument/2006/relationships"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3.xml><?xml version="1.0" encoding="utf-8"?>
<a:theme xmlns:r="http://schemas.openxmlformats.org/officeDocument/2006/relationships"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4.xml><?xml version="1.0" encoding="utf-8"?>
<a:theme xmlns:r="http://schemas.openxmlformats.org/officeDocument/2006/relationships"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5.xml><?xml version="1.0" encoding="utf-8"?>
<a:theme xmlns:r="http://schemas.openxmlformats.org/officeDocument/2006/relationships"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6.xml><?xml version="1.0" encoding="utf-8"?>
<a:theme xmlns:r="http://schemas.openxmlformats.org/officeDocument/2006/relationships"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7.xml><?xml version="1.0" encoding="utf-8"?>
<a:theme xmlns:r="http://schemas.openxmlformats.org/officeDocument/2006/relationships"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8.xml><?xml version="1.0" encoding="utf-8"?>
<a:theme xmlns:r="http://schemas.openxmlformats.org/officeDocument/2006/relationships"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9.xml><?xml version="1.0" encoding="utf-8"?>
<a:theme xmlns:r="http://schemas.openxmlformats.org/officeDocument/2006/relationships"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(4:3)</PresentationFormat>
  <Paragraphs>658</Paragraphs>
  <Slides>10</Slides>
  <Notes>0</Notes>
  <TotalTime>0</TotalTime>
  <HiddenSlides>0</HiddenSlides>
  <MMClips>0</MMClips>
  <ScaleCrop>0</ScaleCrop>
  <HeadingPairs>
    <vt:vector baseType="variant" size="4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baseType="lpstr" size="11">
      <vt:lpstr>Theme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LinksUpToDate>0</LinksUpToDate>
  <SharedDoc>0</SharedDoc>
  <HyperlinksChanged>0</HyperlinksChanged>
  <Application>Aspose.Slides for .NET</Application>
  <AppVersion>19.0100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Presentation PowerPoint</dc:title>
  <dc:creator>Administrator</dc:creator>
  <cp:lastModifiedBy>Administrator</cp:lastModifiedBy>
  <cp:revision>1</cp:revision>
  <dcterms:modified xsi:type="dcterms:W3CDTF">2019-10-29T09:51:33Z</dcterms:modified>
</cp:coreProperties>
</file>